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13.jp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20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95" r:id="rId2"/>
  </p:sldMasterIdLst>
  <p:notesMasterIdLst>
    <p:notesMasterId r:id="rId36"/>
  </p:notesMasterIdLst>
  <p:sldIdLst>
    <p:sldId id="256" r:id="rId3"/>
    <p:sldId id="1217" r:id="rId4"/>
    <p:sldId id="5374" r:id="rId5"/>
    <p:sldId id="5372" r:id="rId6"/>
    <p:sldId id="1312" r:id="rId7"/>
    <p:sldId id="5375" r:id="rId8"/>
    <p:sldId id="264" r:id="rId9"/>
    <p:sldId id="265" r:id="rId10"/>
    <p:sldId id="267" r:id="rId11"/>
    <p:sldId id="268" r:id="rId12"/>
    <p:sldId id="269" r:id="rId13"/>
    <p:sldId id="299" r:id="rId14"/>
    <p:sldId id="295" r:id="rId15"/>
    <p:sldId id="300" r:id="rId16"/>
    <p:sldId id="272" r:id="rId17"/>
    <p:sldId id="274" r:id="rId18"/>
    <p:sldId id="275" r:id="rId19"/>
    <p:sldId id="276" r:id="rId20"/>
    <p:sldId id="277" r:id="rId21"/>
    <p:sldId id="297" r:id="rId22"/>
    <p:sldId id="285" r:id="rId23"/>
    <p:sldId id="286" r:id="rId24"/>
    <p:sldId id="290" r:id="rId25"/>
    <p:sldId id="306" r:id="rId26"/>
    <p:sldId id="307" r:id="rId27"/>
    <p:sldId id="303" r:id="rId28"/>
    <p:sldId id="305" r:id="rId29"/>
    <p:sldId id="291" r:id="rId30"/>
    <p:sldId id="296" r:id="rId31"/>
    <p:sldId id="293" r:id="rId32"/>
    <p:sldId id="271" r:id="rId33"/>
    <p:sldId id="298" r:id="rId34"/>
    <p:sldId id="282" r:id="rId35"/>
  </p:sldIdLst>
  <p:sldSz cx="12192000" cy="6858000"/>
  <p:notesSz cx="12192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000"/>
    <a:srgbClr val="059444"/>
    <a:srgbClr val="FDA6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3"/>
  </p:normalViewPr>
  <p:slideViewPr>
    <p:cSldViewPr>
      <p:cViewPr varScale="1">
        <p:scale>
          <a:sx n="103" d="100"/>
          <a:sy n="103" d="100"/>
        </p:scale>
        <p:origin x="800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4784A9-4159-4B41-A61C-BBAEC21ECDE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FA56AC-DE9B-BA4C-99C4-D32C59278BF8}">
      <dgm:prSet phldrT="[Text]" custT="1"/>
      <dgm:spPr/>
      <dgm:t>
        <a:bodyPr/>
        <a:lstStyle/>
        <a:p>
          <a:r>
            <a:rPr lang="en-US" sz="3600" dirty="0" err="1"/>
            <a:t>Komponen</a:t>
          </a:r>
          <a:r>
            <a:rPr lang="en-US" sz="3600" dirty="0"/>
            <a:t> 1</a:t>
          </a:r>
        </a:p>
      </dgm:t>
    </dgm:pt>
    <dgm:pt modelId="{652087AA-EF51-4E46-920E-316B13FF5723}" type="parTrans" cxnId="{CFA2C0D2-38D6-5648-A328-211283B389D4}">
      <dgm:prSet/>
      <dgm:spPr/>
      <dgm:t>
        <a:bodyPr/>
        <a:lstStyle/>
        <a:p>
          <a:endParaRPr lang="en-US"/>
        </a:p>
      </dgm:t>
    </dgm:pt>
    <dgm:pt modelId="{F19FD879-8085-244E-B650-FFAC8B45BBDD}" type="sibTrans" cxnId="{CFA2C0D2-38D6-5648-A328-211283B389D4}">
      <dgm:prSet/>
      <dgm:spPr/>
      <dgm:t>
        <a:bodyPr/>
        <a:lstStyle/>
        <a:p>
          <a:endParaRPr lang="en-US"/>
        </a:p>
      </dgm:t>
    </dgm:pt>
    <dgm:pt modelId="{27BC319C-B50B-8A43-9496-4C90F93F0C41}">
      <dgm:prSet phldrT="[Text]" custT="1"/>
      <dgm:spPr/>
      <dgm:t>
        <a:bodyPr/>
        <a:lstStyle/>
        <a:p>
          <a:r>
            <a:rPr lang="en-US" sz="2400" b="1" dirty="0"/>
            <a:t>EDM dan E-RKAM </a:t>
          </a:r>
          <a:r>
            <a:rPr lang="en-US" sz="2400" b="0" dirty="0"/>
            <a:t>(tata </a:t>
          </a:r>
          <a:r>
            <a:rPr lang="en-US" sz="2400" b="0" dirty="0" err="1"/>
            <a:t>kelola</a:t>
          </a:r>
          <a:r>
            <a:rPr lang="en-US" sz="2400" b="0" dirty="0"/>
            <a:t>)</a:t>
          </a:r>
        </a:p>
      </dgm:t>
    </dgm:pt>
    <dgm:pt modelId="{0942E81D-B5B0-7544-8FC0-96F4B928201F}" type="parTrans" cxnId="{593CB75E-D8C1-0F4C-9C31-BBB0B80F2108}">
      <dgm:prSet/>
      <dgm:spPr/>
      <dgm:t>
        <a:bodyPr/>
        <a:lstStyle/>
        <a:p>
          <a:endParaRPr lang="en-US"/>
        </a:p>
      </dgm:t>
    </dgm:pt>
    <dgm:pt modelId="{276E1AE8-04F7-1145-805C-AA77E8AF28B4}" type="sibTrans" cxnId="{593CB75E-D8C1-0F4C-9C31-BBB0B80F2108}">
      <dgm:prSet/>
      <dgm:spPr/>
      <dgm:t>
        <a:bodyPr/>
        <a:lstStyle/>
        <a:p>
          <a:endParaRPr lang="en-US"/>
        </a:p>
      </dgm:t>
    </dgm:pt>
    <dgm:pt modelId="{BD88FE38-FCBF-4541-9A67-99417AB42229}">
      <dgm:prSet phldrT="[Text]" custT="1"/>
      <dgm:spPr/>
      <dgm:t>
        <a:bodyPr/>
        <a:lstStyle/>
        <a:p>
          <a:r>
            <a:rPr lang="en-US" sz="3600" dirty="0" err="1"/>
            <a:t>Komponen</a:t>
          </a:r>
          <a:r>
            <a:rPr lang="en-US" sz="3600" dirty="0"/>
            <a:t> 2</a:t>
          </a:r>
        </a:p>
      </dgm:t>
    </dgm:pt>
    <dgm:pt modelId="{3CD4BD00-61BC-CF48-9574-7DB3CCF2E656}" type="parTrans" cxnId="{4747F3E2-1D79-1E4B-BC6A-C1E59A31A700}">
      <dgm:prSet/>
      <dgm:spPr/>
      <dgm:t>
        <a:bodyPr/>
        <a:lstStyle/>
        <a:p>
          <a:endParaRPr lang="en-US"/>
        </a:p>
      </dgm:t>
    </dgm:pt>
    <dgm:pt modelId="{4604F5AA-3BE6-1143-A1F1-8C674F05B1F4}" type="sibTrans" cxnId="{4747F3E2-1D79-1E4B-BC6A-C1E59A31A700}">
      <dgm:prSet/>
      <dgm:spPr/>
      <dgm:t>
        <a:bodyPr/>
        <a:lstStyle/>
        <a:p>
          <a:endParaRPr lang="en-US"/>
        </a:p>
      </dgm:t>
    </dgm:pt>
    <dgm:pt modelId="{5186661D-8E01-0241-96BD-72810FF06D39}">
      <dgm:prSet phldrT="[Text]" custT="1"/>
      <dgm:spPr/>
      <dgm:t>
        <a:bodyPr/>
        <a:lstStyle/>
        <a:p>
          <a:r>
            <a:rPr lang="en-US" sz="2400" b="1" dirty="0"/>
            <a:t>AKMI</a:t>
          </a:r>
          <a:r>
            <a:rPr lang="en-US" sz="2400" dirty="0"/>
            <a:t> (</a:t>
          </a:r>
          <a:r>
            <a:rPr lang="en-US" sz="2400" dirty="0" err="1"/>
            <a:t>asesmen</a:t>
          </a:r>
          <a:r>
            <a:rPr lang="en-US" sz="2400" dirty="0"/>
            <a:t> </a:t>
          </a:r>
          <a:r>
            <a:rPr lang="en-US" sz="2400" dirty="0" err="1"/>
            <a:t>kompetensi</a:t>
          </a:r>
          <a:r>
            <a:rPr lang="en-US" sz="2400" dirty="0"/>
            <a:t> madrasah Indonesia) </a:t>
          </a:r>
        </a:p>
      </dgm:t>
    </dgm:pt>
    <dgm:pt modelId="{F4586073-7C67-CD47-A21F-0475E463625A}" type="parTrans" cxnId="{1F5F55FE-F780-5E49-81A9-83B0EF596A24}">
      <dgm:prSet/>
      <dgm:spPr/>
      <dgm:t>
        <a:bodyPr/>
        <a:lstStyle/>
        <a:p>
          <a:endParaRPr lang="en-US"/>
        </a:p>
      </dgm:t>
    </dgm:pt>
    <dgm:pt modelId="{B8D0F105-D2D7-3D48-A681-4CB5B832AA66}" type="sibTrans" cxnId="{1F5F55FE-F780-5E49-81A9-83B0EF596A24}">
      <dgm:prSet/>
      <dgm:spPr/>
      <dgm:t>
        <a:bodyPr/>
        <a:lstStyle/>
        <a:p>
          <a:endParaRPr lang="en-US"/>
        </a:p>
      </dgm:t>
    </dgm:pt>
    <dgm:pt modelId="{56478F1C-22EB-7141-8EA9-D27671AF2368}">
      <dgm:prSet phldrT="[Text]" custT="1"/>
      <dgm:spPr/>
      <dgm:t>
        <a:bodyPr/>
        <a:lstStyle/>
        <a:p>
          <a:r>
            <a:rPr lang="en-US" sz="3600" dirty="0" err="1"/>
            <a:t>Komponen</a:t>
          </a:r>
          <a:r>
            <a:rPr lang="en-US" sz="3600" dirty="0"/>
            <a:t> 3</a:t>
          </a:r>
        </a:p>
      </dgm:t>
    </dgm:pt>
    <dgm:pt modelId="{A94AC867-C749-9845-9FEB-D5D8E737A741}" type="parTrans" cxnId="{E1732C2C-2737-E443-8DF3-A6193B99B72C}">
      <dgm:prSet/>
      <dgm:spPr/>
      <dgm:t>
        <a:bodyPr/>
        <a:lstStyle/>
        <a:p>
          <a:endParaRPr lang="en-US"/>
        </a:p>
      </dgm:t>
    </dgm:pt>
    <dgm:pt modelId="{1FB79624-BB11-404B-BF66-1C6A2C8FC371}" type="sibTrans" cxnId="{E1732C2C-2737-E443-8DF3-A6193B99B72C}">
      <dgm:prSet/>
      <dgm:spPr/>
      <dgm:t>
        <a:bodyPr/>
        <a:lstStyle/>
        <a:p>
          <a:endParaRPr lang="en-US"/>
        </a:p>
      </dgm:t>
    </dgm:pt>
    <dgm:pt modelId="{D330F6C8-C9A5-E94B-90F6-C622391CA8FA}">
      <dgm:prSet phldrT="[Text]" custT="1"/>
      <dgm:spPr/>
      <dgm:t>
        <a:bodyPr/>
        <a:lstStyle/>
        <a:p>
          <a:r>
            <a:rPr lang="en-US" sz="2400" b="1" dirty="0"/>
            <a:t>PKB</a:t>
          </a:r>
          <a:r>
            <a:rPr lang="en-US" sz="2400" dirty="0"/>
            <a:t> (</a:t>
          </a:r>
          <a:r>
            <a:rPr lang="en-US" sz="2400" dirty="0" err="1"/>
            <a:t>pengembangan</a:t>
          </a:r>
          <a:r>
            <a:rPr lang="en-US" sz="2400" dirty="0"/>
            <a:t> </a:t>
          </a:r>
          <a:r>
            <a:rPr lang="en-US" sz="2400" dirty="0" err="1"/>
            <a:t>keprofesionalan</a:t>
          </a:r>
          <a:r>
            <a:rPr lang="en-US" sz="2400" dirty="0"/>
            <a:t> </a:t>
          </a:r>
          <a:r>
            <a:rPr lang="en-US" sz="2400" dirty="0" err="1"/>
            <a:t>berkelanjutan</a:t>
          </a:r>
          <a:r>
            <a:rPr lang="en-US" sz="2400" dirty="0"/>
            <a:t>)</a:t>
          </a:r>
        </a:p>
      </dgm:t>
    </dgm:pt>
    <dgm:pt modelId="{12C5F4A3-97D0-2C48-8B5B-8F4782A88758}" type="parTrans" cxnId="{BE5061C5-68B0-0845-9D0D-36CDD6083C98}">
      <dgm:prSet/>
      <dgm:spPr/>
      <dgm:t>
        <a:bodyPr/>
        <a:lstStyle/>
        <a:p>
          <a:endParaRPr lang="en-US"/>
        </a:p>
      </dgm:t>
    </dgm:pt>
    <dgm:pt modelId="{56D22DF6-E4AB-2B47-9FD6-84B52BC0EE8F}" type="sibTrans" cxnId="{BE5061C5-68B0-0845-9D0D-36CDD6083C98}">
      <dgm:prSet/>
      <dgm:spPr/>
      <dgm:t>
        <a:bodyPr/>
        <a:lstStyle/>
        <a:p>
          <a:endParaRPr lang="en-US"/>
        </a:p>
      </dgm:t>
    </dgm:pt>
    <dgm:pt modelId="{AD29E907-3E43-E24D-95E4-C53927EBEEE2}">
      <dgm:prSet custT="1"/>
      <dgm:spPr/>
      <dgm:t>
        <a:bodyPr/>
        <a:lstStyle/>
        <a:p>
          <a:r>
            <a:rPr lang="en-US" sz="3600" dirty="0" err="1"/>
            <a:t>Komponen</a:t>
          </a:r>
          <a:r>
            <a:rPr lang="en-US" sz="3600" dirty="0"/>
            <a:t> 4</a:t>
          </a:r>
        </a:p>
      </dgm:t>
    </dgm:pt>
    <dgm:pt modelId="{F4958387-918D-D64D-BFDD-8A2282FE8F07}" type="parTrans" cxnId="{2E8EE37F-6877-094A-A1D1-4766136F555F}">
      <dgm:prSet/>
      <dgm:spPr/>
      <dgm:t>
        <a:bodyPr/>
        <a:lstStyle/>
        <a:p>
          <a:endParaRPr lang="en-US"/>
        </a:p>
      </dgm:t>
    </dgm:pt>
    <dgm:pt modelId="{6C5AAB6F-33A7-4B47-92BF-3582E73FA833}" type="sibTrans" cxnId="{2E8EE37F-6877-094A-A1D1-4766136F555F}">
      <dgm:prSet/>
      <dgm:spPr/>
      <dgm:t>
        <a:bodyPr/>
        <a:lstStyle/>
        <a:p>
          <a:endParaRPr lang="en-US"/>
        </a:p>
      </dgm:t>
    </dgm:pt>
    <dgm:pt modelId="{8433FA9E-DEE5-9741-881B-E6A903C0C674}">
      <dgm:prSet custT="1"/>
      <dgm:spPr/>
      <dgm:t>
        <a:bodyPr/>
        <a:lstStyle/>
        <a:p>
          <a:r>
            <a:rPr lang="en-US" sz="2400" b="1" dirty="0"/>
            <a:t> EMIS</a:t>
          </a:r>
          <a:r>
            <a:rPr lang="en-US" sz="2400" dirty="0"/>
            <a:t>  (</a:t>
          </a:r>
          <a:r>
            <a:rPr lang="en-US" sz="2400" dirty="0" err="1"/>
            <a:t>manajemen</a:t>
          </a:r>
          <a:r>
            <a:rPr lang="en-US" sz="2400" dirty="0"/>
            <a:t> data)</a:t>
          </a:r>
        </a:p>
      </dgm:t>
    </dgm:pt>
    <dgm:pt modelId="{C7D7FD0F-25EB-044A-BF23-8B8BBDB617C9}" type="parTrans" cxnId="{1BBA2F08-5D13-AE43-AEC4-E980E7A60DA0}">
      <dgm:prSet/>
      <dgm:spPr/>
      <dgm:t>
        <a:bodyPr/>
        <a:lstStyle/>
        <a:p>
          <a:endParaRPr lang="en-US"/>
        </a:p>
      </dgm:t>
    </dgm:pt>
    <dgm:pt modelId="{E52FFE8E-80DB-7D4E-B05C-555656FBBABA}" type="sibTrans" cxnId="{1BBA2F08-5D13-AE43-AEC4-E980E7A60DA0}">
      <dgm:prSet/>
      <dgm:spPr/>
      <dgm:t>
        <a:bodyPr/>
        <a:lstStyle/>
        <a:p>
          <a:endParaRPr lang="en-US"/>
        </a:p>
      </dgm:t>
    </dgm:pt>
    <dgm:pt modelId="{916D5F52-7A95-9B41-A01B-4257E5B4964B}" type="pres">
      <dgm:prSet presAssocID="{AD4784A9-4159-4B41-A61C-BBAEC21ECDEE}" presName="Name0" presStyleCnt="0">
        <dgm:presLayoutVars>
          <dgm:dir/>
          <dgm:animLvl val="lvl"/>
          <dgm:resizeHandles val="exact"/>
        </dgm:presLayoutVars>
      </dgm:prSet>
      <dgm:spPr/>
    </dgm:pt>
    <dgm:pt modelId="{AA31A372-1C11-C547-B25A-6D13BB68FDE0}" type="pres">
      <dgm:prSet presAssocID="{1CFA56AC-DE9B-BA4C-99C4-D32C59278BF8}" presName="linNode" presStyleCnt="0"/>
      <dgm:spPr/>
    </dgm:pt>
    <dgm:pt modelId="{20927569-7A26-1545-BD54-063D79BD0845}" type="pres">
      <dgm:prSet presAssocID="{1CFA56AC-DE9B-BA4C-99C4-D32C59278BF8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DACB03C0-4647-F84A-A0FA-BAF967D8F987}" type="pres">
      <dgm:prSet presAssocID="{1CFA56AC-DE9B-BA4C-99C4-D32C59278BF8}" presName="descendantText" presStyleLbl="alignAccFollowNode1" presStyleIdx="0" presStyleCnt="4">
        <dgm:presLayoutVars>
          <dgm:bulletEnabled val="1"/>
        </dgm:presLayoutVars>
      </dgm:prSet>
      <dgm:spPr/>
    </dgm:pt>
    <dgm:pt modelId="{AEA4E4B8-084D-1A44-BE53-E0CF0BCAFD85}" type="pres">
      <dgm:prSet presAssocID="{F19FD879-8085-244E-B650-FFAC8B45BBDD}" presName="sp" presStyleCnt="0"/>
      <dgm:spPr/>
    </dgm:pt>
    <dgm:pt modelId="{BAF16DAD-FEF2-7846-8027-1E12B299A5E9}" type="pres">
      <dgm:prSet presAssocID="{BD88FE38-FCBF-4541-9A67-99417AB42229}" presName="linNode" presStyleCnt="0"/>
      <dgm:spPr/>
    </dgm:pt>
    <dgm:pt modelId="{B1ADB555-BD6C-AE4C-8205-AD91F27ED336}" type="pres">
      <dgm:prSet presAssocID="{BD88FE38-FCBF-4541-9A67-99417AB42229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A1A5DC37-1586-2E45-ABD9-6DDAA36DA826}" type="pres">
      <dgm:prSet presAssocID="{BD88FE38-FCBF-4541-9A67-99417AB42229}" presName="descendantText" presStyleLbl="alignAccFollowNode1" presStyleIdx="1" presStyleCnt="4">
        <dgm:presLayoutVars>
          <dgm:bulletEnabled val="1"/>
        </dgm:presLayoutVars>
      </dgm:prSet>
      <dgm:spPr/>
    </dgm:pt>
    <dgm:pt modelId="{7DD108EF-A9DF-EC45-A5FC-3E3A641E8385}" type="pres">
      <dgm:prSet presAssocID="{4604F5AA-3BE6-1143-A1F1-8C674F05B1F4}" presName="sp" presStyleCnt="0"/>
      <dgm:spPr/>
    </dgm:pt>
    <dgm:pt modelId="{1A795787-9552-C445-B33F-5E1083C05223}" type="pres">
      <dgm:prSet presAssocID="{56478F1C-22EB-7141-8EA9-D27671AF2368}" presName="linNode" presStyleCnt="0"/>
      <dgm:spPr/>
    </dgm:pt>
    <dgm:pt modelId="{A82A8E5D-8C84-EE46-AE0F-13EA459706A9}" type="pres">
      <dgm:prSet presAssocID="{56478F1C-22EB-7141-8EA9-D27671AF2368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FC6ED2EF-10D0-3F4A-B2C2-735A4EC58E1B}" type="pres">
      <dgm:prSet presAssocID="{56478F1C-22EB-7141-8EA9-D27671AF2368}" presName="descendantText" presStyleLbl="alignAccFollowNode1" presStyleIdx="2" presStyleCnt="4">
        <dgm:presLayoutVars>
          <dgm:bulletEnabled val="1"/>
        </dgm:presLayoutVars>
      </dgm:prSet>
      <dgm:spPr/>
    </dgm:pt>
    <dgm:pt modelId="{9502D549-F595-AD48-BFF1-C2BF9D46C421}" type="pres">
      <dgm:prSet presAssocID="{1FB79624-BB11-404B-BF66-1C6A2C8FC371}" presName="sp" presStyleCnt="0"/>
      <dgm:spPr/>
    </dgm:pt>
    <dgm:pt modelId="{B9A9A74E-33DC-8F4C-B3D6-F3CAEED8C766}" type="pres">
      <dgm:prSet presAssocID="{AD29E907-3E43-E24D-95E4-C53927EBEEE2}" presName="linNode" presStyleCnt="0"/>
      <dgm:spPr/>
    </dgm:pt>
    <dgm:pt modelId="{8B304F09-FCCC-8647-9D48-927C99EC4850}" type="pres">
      <dgm:prSet presAssocID="{AD29E907-3E43-E24D-95E4-C53927EBEEE2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72565547-1C41-8641-BB0D-845CC3175034}" type="pres">
      <dgm:prSet presAssocID="{AD29E907-3E43-E24D-95E4-C53927EBEEE2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F502CF03-82A4-A740-8FF9-4F08A51F108D}" type="presOf" srcId="{1CFA56AC-DE9B-BA4C-99C4-D32C59278BF8}" destId="{20927569-7A26-1545-BD54-063D79BD0845}" srcOrd="0" destOrd="0" presId="urn:microsoft.com/office/officeart/2005/8/layout/vList5"/>
    <dgm:cxn modelId="{1BBA2F08-5D13-AE43-AEC4-E980E7A60DA0}" srcId="{AD29E907-3E43-E24D-95E4-C53927EBEEE2}" destId="{8433FA9E-DEE5-9741-881B-E6A903C0C674}" srcOrd="0" destOrd="0" parTransId="{C7D7FD0F-25EB-044A-BF23-8B8BBDB617C9}" sibTransId="{E52FFE8E-80DB-7D4E-B05C-555656FBBABA}"/>
    <dgm:cxn modelId="{B0D2330A-EAF9-AD4F-A86B-44AD330879E6}" type="presOf" srcId="{56478F1C-22EB-7141-8EA9-D27671AF2368}" destId="{A82A8E5D-8C84-EE46-AE0F-13EA459706A9}" srcOrd="0" destOrd="0" presId="urn:microsoft.com/office/officeart/2005/8/layout/vList5"/>
    <dgm:cxn modelId="{E1732C2C-2737-E443-8DF3-A6193B99B72C}" srcId="{AD4784A9-4159-4B41-A61C-BBAEC21ECDEE}" destId="{56478F1C-22EB-7141-8EA9-D27671AF2368}" srcOrd="2" destOrd="0" parTransId="{A94AC867-C749-9845-9FEB-D5D8E737A741}" sibTransId="{1FB79624-BB11-404B-BF66-1C6A2C8FC371}"/>
    <dgm:cxn modelId="{0BCB904B-3E38-8942-B48B-12071CB0468D}" type="presOf" srcId="{8433FA9E-DEE5-9741-881B-E6A903C0C674}" destId="{72565547-1C41-8641-BB0D-845CC3175034}" srcOrd="0" destOrd="0" presId="urn:microsoft.com/office/officeart/2005/8/layout/vList5"/>
    <dgm:cxn modelId="{593CB75E-D8C1-0F4C-9C31-BBB0B80F2108}" srcId="{1CFA56AC-DE9B-BA4C-99C4-D32C59278BF8}" destId="{27BC319C-B50B-8A43-9496-4C90F93F0C41}" srcOrd="0" destOrd="0" parTransId="{0942E81D-B5B0-7544-8FC0-96F4B928201F}" sibTransId="{276E1AE8-04F7-1145-805C-AA77E8AF28B4}"/>
    <dgm:cxn modelId="{305D7076-13CC-8741-8B0A-E839050F64E3}" type="presOf" srcId="{AD4784A9-4159-4B41-A61C-BBAEC21ECDEE}" destId="{916D5F52-7A95-9B41-A01B-4257E5B4964B}" srcOrd="0" destOrd="0" presId="urn:microsoft.com/office/officeart/2005/8/layout/vList5"/>
    <dgm:cxn modelId="{2E8EE37F-6877-094A-A1D1-4766136F555F}" srcId="{AD4784A9-4159-4B41-A61C-BBAEC21ECDEE}" destId="{AD29E907-3E43-E24D-95E4-C53927EBEEE2}" srcOrd="3" destOrd="0" parTransId="{F4958387-918D-D64D-BFDD-8A2282FE8F07}" sibTransId="{6C5AAB6F-33A7-4B47-92BF-3582E73FA833}"/>
    <dgm:cxn modelId="{959BE2A1-3F0E-6E40-ABFD-CAC6940927BE}" type="presOf" srcId="{BD88FE38-FCBF-4541-9A67-99417AB42229}" destId="{B1ADB555-BD6C-AE4C-8205-AD91F27ED336}" srcOrd="0" destOrd="0" presId="urn:microsoft.com/office/officeart/2005/8/layout/vList5"/>
    <dgm:cxn modelId="{258423AE-AAE8-E443-90AC-2F0FCC486876}" type="presOf" srcId="{5186661D-8E01-0241-96BD-72810FF06D39}" destId="{A1A5DC37-1586-2E45-ABD9-6DDAA36DA826}" srcOrd="0" destOrd="0" presId="urn:microsoft.com/office/officeart/2005/8/layout/vList5"/>
    <dgm:cxn modelId="{A06FA7B7-46DF-A64A-A07E-DC6CB46D1C7F}" type="presOf" srcId="{AD29E907-3E43-E24D-95E4-C53927EBEEE2}" destId="{8B304F09-FCCC-8647-9D48-927C99EC4850}" srcOrd="0" destOrd="0" presId="urn:microsoft.com/office/officeart/2005/8/layout/vList5"/>
    <dgm:cxn modelId="{BE5061C5-68B0-0845-9D0D-36CDD6083C98}" srcId="{56478F1C-22EB-7141-8EA9-D27671AF2368}" destId="{D330F6C8-C9A5-E94B-90F6-C622391CA8FA}" srcOrd="0" destOrd="0" parTransId="{12C5F4A3-97D0-2C48-8B5B-8F4782A88758}" sibTransId="{56D22DF6-E4AB-2B47-9FD6-84B52BC0EE8F}"/>
    <dgm:cxn modelId="{CFA2C0D2-38D6-5648-A328-211283B389D4}" srcId="{AD4784A9-4159-4B41-A61C-BBAEC21ECDEE}" destId="{1CFA56AC-DE9B-BA4C-99C4-D32C59278BF8}" srcOrd="0" destOrd="0" parTransId="{652087AA-EF51-4E46-920E-316B13FF5723}" sibTransId="{F19FD879-8085-244E-B650-FFAC8B45BBDD}"/>
    <dgm:cxn modelId="{AED3C3D8-0D9F-8C4A-BA76-3BE26FD0551B}" type="presOf" srcId="{D330F6C8-C9A5-E94B-90F6-C622391CA8FA}" destId="{FC6ED2EF-10D0-3F4A-B2C2-735A4EC58E1B}" srcOrd="0" destOrd="0" presId="urn:microsoft.com/office/officeart/2005/8/layout/vList5"/>
    <dgm:cxn modelId="{B34C5FDD-8421-EE4E-A4AC-0C9FD2992082}" type="presOf" srcId="{27BC319C-B50B-8A43-9496-4C90F93F0C41}" destId="{DACB03C0-4647-F84A-A0FA-BAF967D8F987}" srcOrd="0" destOrd="0" presId="urn:microsoft.com/office/officeart/2005/8/layout/vList5"/>
    <dgm:cxn modelId="{4747F3E2-1D79-1E4B-BC6A-C1E59A31A700}" srcId="{AD4784A9-4159-4B41-A61C-BBAEC21ECDEE}" destId="{BD88FE38-FCBF-4541-9A67-99417AB42229}" srcOrd="1" destOrd="0" parTransId="{3CD4BD00-61BC-CF48-9574-7DB3CCF2E656}" sibTransId="{4604F5AA-3BE6-1143-A1F1-8C674F05B1F4}"/>
    <dgm:cxn modelId="{1F5F55FE-F780-5E49-81A9-83B0EF596A24}" srcId="{BD88FE38-FCBF-4541-9A67-99417AB42229}" destId="{5186661D-8E01-0241-96BD-72810FF06D39}" srcOrd="0" destOrd="0" parTransId="{F4586073-7C67-CD47-A21F-0475E463625A}" sibTransId="{B8D0F105-D2D7-3D48-A681-4CB5B832AA66}"/>
    <dgm:cxn modelId="{73942FC2-1D86-5343-B0F3-2826DCD05BE4}" type="presParOf" srcId="{916D5F52-7A95-9B41-A01B-4257E5B4964B}" destId="{AA31A372-1C11-C547-B25A-6D13BB68FDE0}" srcOrd="0" destOrd="0" presId="urn:microsoft.com/office/officeart/2005/8/layout/vList5"/>
    <dgm:cxn modelId="{13767460-AC8D-5745-A448-2B99D2329A9C}" type="presParOf" srcId="{AA31A372-1C11-C547-B25A-6D13BB68FDE0}" destId="{20927569-7A26-1545-BD54-063D79BD0845}" srcOrd="0" destOrd="0" presId="urn:microsoft.com/office/officeart/2005/8/layout/vList5"/>
    <dgm:cxn modelId="{5531089A-F6DD-A749-8DC0-7A825D0ED312}" type="presParOf" srcId="{AA31A372-1C11-C547-B25A-6D13BB68FDE0}" destId="{DACB03C0-4647-F84A-A0FA-BAF967D8F987}" srcOrd="1" destOrd="0" presId="urn:microsoft.com/office/officeart/2005/8/layout/vList5"/>
    <dgm:cxn modelId="{23611C97-7AA1-A44F-B77B-6CAE6FE71558}" type="presParOf" srcId="{916D5F52-7A95-9B41-A01B-4257E5B4964B}" destId="{AEA4E4B8-084D-1A44-BE53-E0CF0BCAFD85}" srcOrd="1" destOrd="0" presId="urn:microsoft.com/office/officeart/2005/8/layout/vList5"/>
    <dgm:cxn modelId="{C49CD3CB-ED80-F443-96D2-3FF8B47876A9}" type="presParOf" srcId="{916D5F52-7A95-9B41-A01B-4257E5B4964B}" destId="{BAF16DAD-FEF2-7846-8027-1E12B299A5E9}" srcOrd="2" destOrd="0" presId="urn:microsoft.com/office/officeart/2005/8/layout/vList5"/>
    <dgm:cxn modelId="{B23F21F2-1391-2446-891E-DBB3DB20999D}" type="presParOf" srcId="{BAF16DAD-FEF2-7846-8027-1E12B299A5E9}" destId="{B1ADB555-BD6C-AE4C-8205-AD91F27ED336}" srcOrd="0" destOrd="0" presId="urn:microsoft.com/office/officeart/2005/8/layout/vList5"/>
    <dgm:cxn modelId="{3ABECB4E-3477-354A-A27A-8EC833C3C11A}" type="presParOf" srcId="{BAF16DAD-FEF2-7846-8027-1E12B299A5E9}" destId="{A1A5DC37-1586-2E45-ABD9-6DDAA36DA826}" srcOrd="1" destOrd="0" presId="urn:microsoft.com/office/officeart/2005/8/layout/vList5"/>
    <dgm:cxn modelId="{5FFAE22E-4FAF-D04C-B7B7-FC77D3E174A1}" type="presParOf" srcId="{916D5F52-7A95-9B41-A01B-4257E5B4964B}" destId="{7DD108EF-A9DF-EC45-A5FC-3E3A641E8385}" srcOrd="3" destOrd="0" presId="urn:microsoft.com/office/officeart/2005/8/layout/vList5"/>
    <dgm:cxn modelId="{4759D7EC-484B-F24E-97B9-560BEEA4E84A}" type="presParOf" srcId="{916D5F52-7A95-9B41-A01B-4257E5B4964B}" destId="{1A795787-9552-C445-B33F-5E1083C05223}" srcOrd="4" destOrd="0" presId="urn:microsoft.com/office/officeart/2005/8/layout/vList5"/>
    <dgm:cxn modelId="{7D267CCC-4E04-EC42-85A8-43589F57F4C9}" type="presParOf" srcId="{1A795787-9552-C445-B33F-5E1083C05223}" destId="{A82A8E5D-8C84-EE46-AE0F-13EA459706A9}" srcOrd="0" destOrd="0" presId="urn:microsoft.com/office/officeart/2005/8/layout/vList5"/>
    <dgm:cxn modelId="{13A92B04-0CE8-8347-9487-AFAC99007ECB}" type="presParOf" srcId="{1A795787-9552-C445-B33F-5E1083C05223}" destId="{FC6ED2EF-10D0-3F4A-B2C2-735A4EC58E1B}" srcOrd="1" destOrd="0" presId="urn:microsoft.com/office/officeart/2005/8/layout/vList5"/>
    <dgm:cxn modelId="{7195A766-2986-E14D-A75E-C4D95BE0BE7E}" type="presParOf" srcId="{916D5F52-7A95-9B41-A01B-4257E5B4964B}" destId="{9502D549-F595-AD48-BFF1-C2BF9D46C421}" srcOrd="5" destOrd="0" presId="urn:microsoft.com/office/officeart/2005/8/layout/vList5"/>
    <dgm:cxn modelId="{A3EF920C-C769-3A40-8C5F-358F6EEEE86D}" type="presParOf" srcId="{916D5F52-7A95-9B41-A01B-4257E5B4964B}" destId="{B9A9A74E-33DC-8F4C-B3D6-F3CAEED8C766}" srcOrd="6" destOrd="0" presId="urn:microsoft.com/office/officeart/2005/8/layout/vList5"/>
    <dgm:cxn modelId="{9D5E8BB3-1F8D-0D43-B2A0-04D4B987E45D}" type="presParOf" srcId="{B9A9A74E-33DC-8F4C-B3D6-F3CAEED8C766}" destId="{8B304F09-FCCC-8647-9D48-927C99EC4850}" srcOrd="0" destOrd="0" presId="urn:microsoft.com/office/officeart/2005/8/layout/vList5"/>
    <dgm:cxn modelId="{2A24AE72-6B98-C846-8B15-CB6E66AB12E6}" type="presParOf" srcId="{B9A9A74E-33DC-8F4C-B3D6-F3CAEED8C766}" destId="{72565547-1C41-8641-BB0D-845CC317503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8832D0-9EBE-D04C-BE11-8F398371E8C5}" type="doc">
      <dgm:prSet loTypeId="urn:microsoft.com/office/officeart/2005/8/layout/vList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2FEAD2-933F-2E4F-88E2-5C803058E5D8}">
      <dgm:prSet phldrT="[Text]"/>
      <dgm:spPr/>
      <dgm:t>
        <a:bodyPr/>
        <a:lstStyle/>
        <a:p>
          <a:r>
            <a:rPr lang="en-US" dirty="0"/>
            <a:t>Madrasah </a:t>
          </a:r>
          <a:r>
            <a:rPr lang="en-US" dirty="0" err="1"/>
            <a:t>Akademik</a:t>
          </a:r>
          <a:endParaRPr lang="en-US" dirty="0"/>
        </a:p>
      </dgm:t>
    </dgm:pt>
    <dgm:pt modelId="{2C046081-3E22-F24F-B745-6D517C3BFE99}" type="parTrans" cxnId="{5F52D82A-B981-8749-BBF3-06FA080DE334}">
      <dgm:prSet/>
      <dgm:spPr/>
      <dgm:t>
        <a:bodyPr/>
        <a:lstStyle/>
        <a:p>
          <a:endParaRPr lang="en-US"/>
        </a:p>
      </dgm:t>
    </dgm:pt>
    <dgm:pt modelId="{F67E9645-2658-D54F-88CA-CB78A3B78228}" type="sibTrans" cxnId="{5F52D82A-B981-8749-BBF3-06FA080DE334}">
      <dgm:prSet/>
      <dgm:spPr/>
      <dgm:t>
        <a:bodyPr/>
        <a:lstStyle/>
        <a:p>
          <a:endParaRPr lang="en-US"/>
        </a:p>
      </dgm:t>
    </dgm:pt>
    <dgm:pt modelId="{2F0FFB81-D6B9-4249-A237-24C881AA75BC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MA Prog </a:t>
          </a:r>
          <a:r>
            <a:rPr lang="en-US" dirty="0" err="1"/>
            <a:t>Keagamaan</a:t>
          </a:r>
          <a:endParaRPr lang="en-US" dirty="0"/>
        </a:p>
      </dgm:t>
    </dgm:pt>
    <dgm:pt modelId="{056CAFAD-8619-0641-BD07-030015D6F990}" type="parTrans" cxnId="{8AA142E9-49CE-CC41-A3D4-2A6D62ABAFC3}">
      <dgm:prSet/>
      <dgm:spPr/>
      <dgm:t>
        <a:bodyPr/>
        <a:lstStyle/>
        <a:p>
          <a:endParaRPr lang="en-US"/>
        </a:p>
      </dgm:t>
    </dgm:pt>
    <dgm:pt modelId="{F6C8015F-7F10-BC45-BC74-A4F0C60F53C5}" type="sibTrans" cxnId="{8AA142E9-49CE-CC41-A3D4-2A6D62ABAFC3}">
      <dgm:prSet/>
      <dgm:spPr/>
      <dgm:t>
        <a:bodyPr/>
        <a:lstStyle/>
        <a:p>
          <a:endParaRPr lang="en-US"/>
        </a:p>
      </dgm:t>
    </dgm:pt>
    <dgm:pt modelId="{543BCAF5-0981-9447-8BFD-1AFE6275AF14}">
      <dgm:prSet phldrT="[Text]"/>
      <dgm:spPr/>
      <dgm:t>
        <a:bodyPr/>
        <a:lstStyle/>
        <a:p>
          <a:r>
            <a:rPr lang="en-US" dirty="0"/>
            <a:t>MA </a:t>
          </a:r>
          <a:r>
            <a:rPr lang="en-US" dirty="0" err="1"/>
            <a:t>Kejuruan</a:t>
          </a:r>
          <a:endParaRPr lang="en-US" dirty="0"/>
        </a:p>
      </dgm:t>
    </dgm:pt>
    <dgm:pt modelId="{97D66464-F754-5542-9AE7-DF98CA9CA474}" type="parTrans" cxnId="{42392E20-4747-4F41-91A2-B199F2389876}">
      <dgm:prSet/>
      <dgm:spPr/>
      <dgm:t>
        <a:bodyPr/>
        <a:lstStyle/>
        <a:p>
          <a:endParaRPr lang="en-US"/>
        </a:p>
      </dgm:t>
    </dgm:pt>
    <dgm:pt modelId="{E006434F-1657-FA46-B1C5-F0819D974571}" type="sibTrans" cxnId="{42392E20-4747-4F41-91A2-B199F2389876}">
      <dgm:prSet/>
      <dgm:spPr/>
      <dgm:t>
        <a:bodyPr/>
        <a:lstStyle/>
        <a:p>
          <a:endParaRPr lang="en-US"/>
        </a:p>
      </dgm:t>
    </dgm:pt>
    <dgm:pt modelId="{19D1F3CC-B076-3241-A915-4C35EC709F74}">
      <dgm:prSet/>
      <dgm:spPr>
        <a:solidFill>
          <a:srgbClr val="00B050"/>
        </a:solidFill>
      </dgm:spPr>
      <dgm:t>
        <a:bodyPr/>
        <a:lstStyle/>
        <a:p>
          <a:r>
            <a:rPr lang="en-US" dirty="0"/>
            <a:t>MA Plus </a:t>
          </a:r>
          <a:r>
            <a:rPr lang="en-US" dirty="0" err="1"/>
            <a:t>Keterampilan</a:t>
          </a:r>
          <a:endParaRPr lang="en-US" dirty="0"/>
        </a:p>
      </dgm:t>
    </dgm:pt>
    <dgm:pt modelId="{761DE792-B9BC-7941-B0F3-0E50C75477ED}" type="parTrans" cxnId="{7F81C797-3214-E040-911B-E7FB4495AAA9}">
      <dgm:prSet/>
      <dgm:spPr/>
      <dgm:t>
        <a:bodyPr/>
        <a:lstStyle/>
        <a:p>
          <a:endParaRPr lang="en-US"/>
        </a:p>
      </dgm:t>
    </dgm:pt>
    <dgm:pt modelId="{B390E4C9-8762-EE4F-9D47-F199A301CA17}" type="sibTrans" cxnId="{7F81C797-3214-E040-911B-E7FB4495AAA9}">
      <dgm:prSet/>
      <dgm:spPr/>
      <dgm:t>
        <a:bodyPr/>
        <a:lstStyle/>
        <a:p>
          <a:endParaRPr lang="en-US"/>
        </a:p>
      </dgm:t>
    </dgm:pt>
    <dgm:pt modelId="{4A15D9A8-6EE6-6347-8BE0-60AD23D6A2CE}">
      <dgm:prSet/>
      <dgm:spPr/>
      <dgm:t>
        <a:bodyPr/>
        <a:lstStyle/>
        <a:p>
          <a:r>
            <a:rPr lang="en-US" dirty="0"/>
            <a:t>Madrasah </a:t>
          </a:r>
          <a:r>
            <a:rPr lang="en-US" dirty="0" err="1"/>
            <a:t>Riset</a:t>
          </a:r>
          <a:endParaRPr lang="en-US" dirty="0"/>
        </a:p>
      </dgm:t>
    </dgm:pt>
    <dgm:pt modelId="{8DB2EBCB-FED9-7649-AF0B-A654BF616E2C}" type="parTrans" cxnId="{175C143D-75A9-5540-9F91-747D9008F9EE}">
      <dgm:prSet/>
      <dgm:spPr/>
      <dgm:t>
        <a:bodyPr/>
        <a:lstStyle/>
        <a:p>
          <a:endParaRPr lang="en-US"/>
        </a:p>
      </dgm:t>
    </dgm:pt>
    <dgm:pt modelId="{5C3944F9-7F19-2E48-907B-1802FFAB43B6}" type="sibTrans" cxnId="{175C143D-75A9-5540-9F91-747D9008F9EE}">
      <dgm:prSet/>
      <dgm:spPr/>
      <dgm:t>
        <a:bodyPr/>
        <a:lstStyle/>
        <a:p>
          <a:endParaRPr lang="en-US"/>
        </a:p>
      </dgm:t>
    </dgm:pt>
    <dgm:pt modelId="{E4A7EFD5-FD3B-BD47-9C8C-7578F2921D4F}" type="pres">
      <dgm:prSet presAssocID="{E78832D0-9EBE-D04C-BE11-8F398371E8C5}" presName="linearFlow" presStyleCnt="0">
        <dgm:presLayoutVars>
          <dgm:dir/>
          <dgm:resizeHandles val="exact"/>
        </dgm:presLayoutVars>
      </dgm:prSet>
      <dgm:spPr/>
    </dgm:pt>
    <dgm:pt modelId="{AB6EF002-C8EE-1E4B-B026-5C74B0535DAC}" type="pres">
      <dgm:prSet presAssocID="{932FEAD2-933F-2E4F-88E2-5C803058E5D8}" presName="composite" presStyleCnt="0"/>
      <dgm:spPr/>
    </dgm:pt>
    <dgm:pt modelId="{F18775C3-2D55-0144-9BA1-BE736FBBD40C}" type="pres">
      <dgm:prSet presAssocID="{932FEAD2-933F-2E4F-88E2-5C803058E5D8}" presName="imgShp" presStyleLbl="fgImgPlace1" presStyleIdx="0" presStyleCnt="5"/>
      <dgm:spPr/>
    </dgm:pt>
    <dgm:pt modelId="{392806FB-9E31-344A-ABFF-0BD5AA2DF602}" type="pres">
      <dgm:prSet presAssocID="{932FEAD2-933F-2E4F-88E2-5C803058E5D8}" presName="txShp" presStyleLbl="node1" presStyleIdx="0" presStyleCnt="5">
        <dgm:presLayoutVars>
          <dgm:bulletEnabled val="1"/>
        </dgm:presLayoutVars>
      </dgm:prSet>
      <dgm:spPr/>
    </dgm:pt>
    <dgm:pt modelId="{010A0FB7-0647-1144-88BA-BD89205CCF85}" type="pres">
      <dgm:prSet presAssocID="{F67E9645-2658-D54F-88CA-CB78A3B78228}" presName="spacing" presStyleCnt="0"/>
      <dgm:spPr/>
    </dgm:pt>
    <dgm:pt modelId="{8EF34E0E-6795-EA4D-94C5-1BEDC6411A38}" type="pres">
      <dgm:prSet presAssocID="{2F0FFB81-D6B9-4249-A237-24C881AA75BC}" presName="composite" presStyleCnt="0"/>
      <dgm:spPr/>
    </dgm:pt>
    <dgm:pt modelId="{F6EA007B-A355-4F41-83D7-E27B6CB7FC71}" type="pres">
      <dgm:prSet presAssocID="{2F0FFB81-D6B9-4249-A237-24C881AA75BC}" presName="imgShp" presStyleLbl="fgImgPlace1" presStyleIdx="1" presStyleCnt="5"/>
      <dgm:spPr/>
    </dgm:pt>
    <dgm:pt modelId="{962DD88E-B0AB-EF49-BFD0-CCFDBA02ECE1}" type="pres">
      <dgm:prSet presAssocID="{2F0FFB81-D6B9-4249-A237-24C881AA75BC}" presName="txShp" presStyleLbl="node1" presStyleIdx="1" presStyleCnt="5">
        <dgm:presLayoutVars>
          <dgm:bulletEnabled val="1"/>
        </dgm:presLayoutVars>
      </dgm:prSet>
      <dgm:spPr/>
    </dgm:pt>
    <dgm:pt modelId="{6266FDE8-EF51-CE46-B0E5-7EE2E605969F}" type="pres">
      <dgm:prSet presAssocID="{F6C8015F-7F10-BC45-BC74-A4F0C60F53C5}" presName="spacing" presStyleCnt="0"/>
      <dgm:spPr/>
    </dgm:pt>
    <dgm:pt modelId="{0034E422-CE48-414D-B9A9-22D7943B8CDA}" type="pres">
      <dgm:prSet presAssocID="{543BCAF5-0981-9447-8BFD-1AFE6275AF14}" presName="composite" presStyleCnt="0"/>
      <dgm:spPr/>
    </dgm:pt>
    <dgm:pt modelId="{E86B0B80-FC57-7948-90C8-766E2E69A84B}" type="pres">
      <dgm:prSet presAssocID="{543BCAF5-0981-9447-8BFD-1AFE6275AF14}" presName="imgShp" presStyleLbl="fgImgPlace1" presStyleIdx="2" presStyleCnt="5"/>
      <dgm:spPr/>
    </dgm:pt>
    <dgm:pt modelId="{E2040B7F-3F2E-3A49-9411-0CCB56CD5BB9}" type="pres">
      <dgm:prSet presAssocID="{543BCAF5-0981-9447-8BFD-1AFE6275AF14}" presName="txShp" presStyleLbl="node1" presStyleIdx="2" presStyleCnt="5">
        <dgm:presLayoutVars>
          <dgm:bulletEnabled val="1"/>
        </dgm:presLayoutVars>
      </dgm:prSet>
      <dgm:spPr/>
    </dgm:pt>
    <dgm:pt modelId="{8A6EBC15-851E-5246-B9B3-1968D383A067}" type="pres">
      <dgm:prSet presAssocID="{E006434F-1657-FA46-B1C5-F0819D974571}" presName="spacing" presStyleCnt="0"/>
      <dgm:spPr/>
    </dgm:pt>
    <dgm:pt modelId="{05663E2D-479F-B843-8B8D-A52A4CC8F422}" type="pres">
      <dgm:prSet presAssocID="{19D1F3CC-B076-3241-A915-4C35EC709F74}" presName="composite" presStyleCnt="0"/>
      <dgm:spPr/>
    </dgm:pt>
    <dgm:pt modelId="{58E06801-1BE8-0445-9452-3C79826DC794}" type="pres">
      <dgm:prSet presAssocID="{19D1F3CC-B076-3241-A915-4C35EC709F74}" presName="imgShp" presStyleLbl="fgImgPlace1" presStyleIdx="3" presStyleCnt="5"/>
      <dgm:spPr/>
    </dgm:pt>
    <dgm:pt modelId="{5509F688-5FA2-854C-897C-3933C8C9E044}" type="pres">
      <dgm:prSet presAssocID="{19D1F3CC-B076-3241-A915-4C35EC709F74}" presName="txShp" presStyleLbl="node1" presStyleIdx="3" presStyleCnt="5">
        <dgm:presLayoutVars>
          <dgm:bulletEnabled val="1"/>
        </dgm:presLayoutVars>
      </dgm:prSet>
      <dgm:spPr/>
    </dgm:pt>
    <dgm:pt modelId="{838487DF-67EF-C54A-9CBC-063BE029A498}" type="pres">
      <dgm:prSet presAssocID="{B390E4C9-8762-EE4F-9D47-F199A301CA17}" presName="spacing" presStyleCnt="0"/>
      <dgm:spPr/>
    </dgm:pt>
    <dgm:pt modelId="{C35715E3-D3E6-114B-941C-32AAB8F5B4F6}" type="pres">
      <dgm:prSet presAssocID="{4A15D9A8-6EE6-6347-8BE0-60AD23D6A2CE}" presName="composite" presStyleCnt="0"/>
      <dgm:spPr/>
    </dgm:pt>
    <dgm:pt modelId="{E849FECF-DB22-5B40-A369-41ABEFC1A85E}" type="pres">
      <dgm:prSet presAssocID="{4A15D9A8-6EE6-6347-8BE0-60AD23D6A2CE}" presName="imgShp" presStyleLbl="fgImgPlace1" presStyleIdx="4" presStyleCnt="5"/>
      <dgm:spPr/>
    </dgm:pt>
    <dgm:pt modelId="{F133AD7F-109D-8543-AD5A-FAAAFCEC425E}" type="pres">
      <dgm:prSet presAssocID="{4A15D9A8-6EE6-6347-8BE0-60AD23D6A2CE}" presName="txShp" presStyleLbl="node1" presStyleIdx="4" presStyleCnt="5">
        <dgm:presLayoutVars>
          <dgm:bulletEnabled val="1"/>
        </dgm:presLayoutVars>
      </dgm:prSet>
      <dgm:spPr/>
    </dgm:pt>
  </dgm:ptLst>
  <dgm:cxnLst>
    <dgm:cxn modelId="{17C0C607-4F22-4F46-9555-A33DFF3B33C5}" type="presOf" srcId="{543BCAF5-0981-9447-8BFD-1AFE6275AF14}" destId="{E2040B7F-3F2E-3A49-9411-0CCB56CD5BB9}" srcOrd="0" destOrd="0" presId="urn:microsoft.com/office/officeart/2005/8/layout/vList3"/>
    <dgm:cxn modelId="{42392E20-4747-4F41-91A2-B199F2389876}" srcId="{E78832D0-9EBE-D04C-BE11-8F398371E8C5}" destId="{543BCAF5-0981-9447-8BFD-1AFE6275AF14}" srcOrd="2" destOrd="0" parTransId="{97D66464-F754-5542-9AE7-DF98CA9CA474}" sibTransId="{E006434F-1657-FA46-B1C5-F0819D974571}"/>
    <dgm:cxn modelId="{5F52D82A-B981-8749-BBF3-06FA080DE334}" srcId="{E78832D0-9EBE-D04C-BE11-8F398371E8C5}" destId="{932FEAD2-933F-2E4F-88E2-5C803058E5D8}" srcOrd="0" destOrd="0" parTransId="{2C046081-3E22-F24F-B745-6D517C3BFE99}" sibTransId="{F67E9645-2658-D54F-88CA-CB78A3B78228}"/>
    <dgm:cxn modelId="{175C143D-75A9-5540-9F91-747D9008F9EE}" srcId="{E78832D0-9EBE-D04C-BE11-8F398371E8C5}" destId="{4A15D9A8-6EE6-6347-8BE0-60AD23D6A2CE}" srcOrd="4" destOrd="0" parTransId="{8DB2EBCB-FED9-7649-AF0B-A654BF616E2C}" sibTransId="{5C3944F9-7F19-2E48-907B-1802FFAB43B6}"/>
    <dgm:cxn modelId="{D42C1851-1419-E54D-B1A1-AB0CFC76ACDF}" type="presOf" srcId="{4A15D9A8-6EE6-6347-8BE0-60AD23D6A2CE}" destId="{F133AD7F-109D-8543-AD5A-FAAAFCEC425E}" srcOrd="0" destOrd="0" presId="urn:microsoft.com/office/officeart/2005/8/layout/vList3"/>
    <dgm:cxn modelId="{48C15960-D18D-D54C-9197-BFA900711BEC}" type="presOf" srcId="{19D1F3CC-B076-3241-A915-4C35EC709F74}" destId="{5509F688-5FA2-854C-897C-3933C8C9E044}" srcOrd="0" destOrd="0" presId="urn:microsoft.com/office/officeart/2005/8/layout/vList3"/>
    <dgm:cxn modelId="{7F81C797-3214-E040-911B-E7FB4495AAA9}" srcId="{E78832D0-9EBE-D04C-BE11-8F398371E8C5}" destId="{19D1F3CC-B076-3241-A915-4C35EC709F74}" srcOrd="3" destOrd="0" parTransId="{761DE792-B9BC-7941-B0F3-0E50C75477ED}" sibTransId="{B390E4C9-8762-EE4F-9D47-F199A301CA17}"/>
    <dgm:cxn modelId="{D3AB83A8-DEA6-FE48-9802-4A8E6FE40B56}" type="presOf" srcId="{2F0FFB81-D6B9-4249-A237-24C881AA75BC}" destId="{962DD88E-B0AB-EF49-BFD0-CCFDBA02ECE1}" srcOrd="0" destOrd="0" presId="urn:microsoft.com/office/officeart/2005/8/layout/vList3"/>
    <dgm:cxn modelId="{4CF9F1D1-DF54-BF4F-A47C-A3CC82999469}" type="presOf" srcId="{932FEAD2-933F-2E4F-88E2-5C803058E5D8}" destId="{392806FB-9E31-344A-ABFF-0BD5AA2DF602}" srcOrd="0" destOrd="0" presId="urn:microsoft.com/office/officeart/2005/8/layout/vList3"/>
    <dgm:cxn modelId="{3435B1E6-AEDC-0746-B850-4369A755AC63}" type="presOf" srcId="{E78832D0-9EBE-D04C-BE11-8F398371E8C5}" destId="{E4A7EFD5-FD3B-BD47-9C8C-7578F2921D4F}" srcOrd="0" destOrd="0" presId="urn:microsoft.com/office/officeart/2005/8/layout/vList3"/>
    <dgm:cxn modelId="{8AA142E9-49CE-CC41-A3D4-2A6D62ABAFC3}" srcId="{E78832D0-9EBE-D04C-BE11-8F398371E8C5}" destId="{2F0FFB81-D6B9-4249-A237-24C881AA75BC}" srcOrd="1" destOrd="0" parTransId="{056CAFAD-8619-0641-BD07-030015D6F990}" sibTransId="{F6C8015F-7F10-BC45-BC74-A4F0C60F53C5}"/>
    <dgm:cxn modelId="{5E0B3A50-9244-D943-B015-38E52039B9D4}" type="presParOf" srcId="{E4A7EFD5-FD3B-BD47-9C8C-7578F2921D4F}" destId="{AB6EF002-C8EE-1E4B-B026-5C74B0535DAC}" srcOrd="0" destOrd="0" presId="urn:microsoft.com/office/officeart/2005/8/layout/vList3"/>
    <dgm:cxn modelId="{5A8538A1-9DB0-5D45-980B-973500F4AB9C}" type="presParOf" srcId="{AB6EF002-C8EE-1E4B-B026-5C74B0535DAC}" destId="{F18775C3-2D55-0144-9BA1-BE736FBBD40C}" srcOrd="0" destOrd="0" presId="urn:microsoft.com/office/officeart/2005/8/layout/vList3"/>
    <dgm:cxn modelId="{5F4C5CEB-DC39-5945-902E-E9B9CCBC9CAB}" type="presParOf" srcId="{AB6EF002-C8EE-1E4B-B026-5C74B0535DAC}" destId="{392806FB-9E31-344A-ABFF-0BD5AA2DF602}" srcOrd="1" destOrd="0" presId="urn:microsoft.com/office/officeart/2005/8/layout/vList3"/>
    <dgm:cxn modelId="{BDE1269A-692A-084A-AD7A-D078A3C30246}" type="presParOf" srcId="{E4A7EFD5-FD3B-BD47-9C8C-7578F2921D4F}" destId="{010A0FB7-0647-1144-88BA-BD89205CCF85}" srcOrd="1" destOrd="0" presId="urn:microsoft.com/office/officeart/2005/8/layout/vList3"/>
    <dgm:cxn modelId="{B98E582D-B3D6-D34D-87EA-4B1FEC926820}" type="presParOf" srcId="{E4A7EFD5-FD3B-BD47-9C8C-7578F2921D4F}" destId="{8EF34E0E-6795-EA4D-94C5-1BEDC6411A38}" srcOrd="2" destOrd="0" presId="urn:microsoft.com/office/officeart/2005/8/layout/vList3"/>
    <dgm:cxn modelId="{3D1FC0D9-202A-8F43-8A7B-246E0383225A}" type="presParOf" srcId="{8EF34E0E-6795-EA4D-94C5-1BEDC6411A38}" destId="{F6EA007B-A355-4F41-83D7-E27B6CB7FC71}" srcOrd="0" destOrd="0" presId="urn:microsoft.com/office/officeart/2005/8/layout/vList3"/>
    <dgm:cxn modelId="{1C62B52B-5878-7F40-8025-58B409ABC835}" type="presParOf" srcId="{8EF34E0E-6795-EA4D-94C5-1BEDC6411A38}" destId="{962DD88E-B0AB-EF49-BFD0-CCFDBA02ECE1}" srcOrd="1" destOrd="0" presId="urn:microsoft.com/office/officeart/2005/8/layout/vList3"/>
    <dgm:cxn modelId="{80DD4193-CC07-6B45-B0EC-23B29FA47974}" type="presParOf" srcId="{E4A7EFD5-FD3B-BD47-9C8C-7578F2921D4F}" destId="{6266FDE8-EF51-CE46-B0E5-7EE2E605969F}" srcOrd="3" destOrd="0" presId="urn:microsoft.com/office/officeart/2005/8/layout/vList3"/>
    <dgm:cxn modelId="{9F20C9E6-680B-CE4D-AECD-712E363F1786}" type="presParOf" srcId="{E4A7EFD5-FD3B-BD47-9C8C-7578F2921D4F}" destId="{0034E422-CE48-414D-B9A9-22D7943B8CDA}" srcOrd="4" destOrd="0" presId="urn:microsoft.com/office/officeart/2005/8/layout/vList3"/>
    <dgm:cxn modelId="{FF0C03F7-EA4B-4B44-914A-1F060F5760F4}" type="presParOf" srcId="{0034E422-CE48-414D-B9A9-22D7943B8CDA}" destId="{E86B0B80-FC57-7948-90C8-766E2E69A84B}" srcOrd="0" destOrd="0" presId="urn:microsoft.com/office/officeart/2005/8/layout/vList3"/>
    <dgm:cxn modelId="{515E80BD-B071-EF42-ACAB-57314FEDF732}" type="presParOf" srcId="{0034E422-CE48-414D-B9A9-22D7943B8CDA}" destId="{E2040B7F-3F2E-3A49-9411-0CCB56CD5BB9}" srcOrd="1" destOrd="0" presId="urn:microsoft.com/office/officeart/2005/8/layout/vList3"/>
    <dgm:cxn modelId="{64DD8638-A309-164B-92FF-8C94112948BC}" type="presParOf" srcId="{E4A7EFD5-FD3B-BD47-9C8C-7578F2921D4F}" destId="{8A6EBC15-851E-5246-B9B3-1968D383A067}" srcOrd="5" destOrd="0" presId="urn:microsoft.com/office/officeart/2005/8/layout/vList3"/>
    <dgm:cxn modelId="{D843FF43-2CE6-FF4E-98A8-8D4AF9D96F51}" type="presParOf" srcId="{E4A7EFD5-FD3B-BD47-9C8C-7578F2921D4F}" destId="{05663E2D-479F-B843-8B8D-A52A4CC8F422}" srcOrd="6" destOrd="0" presId="urn:microsoft.com/office/officeart/2005/8/layout/vList3"/>
    <dgm:cxn modelId="{6AA79221-0F2E-D640-9B82-5EC621583585}" type="presParOf" srcId="{05663E2D-479F-B843-8B8D-A52A4CC8F422}" destId="{58E06801-1BE8-0445-9452-3C79826DC794}" srcOrd="0" destOrd="0" presId="urn:microsoft.com/office/officeart/2005/8/layout/vList3"/>
    <dgm:cxn modelId="{EAD86204-80A2-9041-A5DD-3C824D2B5314}" type="presParOf" srcId="{05663E2D-479F-B843-8B8D-A52A4CC8F422}" destId="{5509F688-5FA2-854C-897C-3933C8C9E044}" srcOrd="1" destOrd="0" presId="urn:microsoft.com/office/officeart/2005/8/layout/vList3"/>
    <dgm:cxn modelId="{997D3D30-3E0C-5041-8B06-1B1E52B670A6}" type="presParOf" srcId="{E4A7EFD5-FD3B-BD47-9C8C-7578F2921D4F}" destId="{838487DF-67EF-C54A-9CBC-063BE029A498}" srcOrd="7" destOrd="0" presId="urn:microsoft.com/office/officeart/2005/8/layout/vList3"/>
    <dgm:cxn modelId="{DB560317-5129-A648-AFD6-429DFEBB2309}" type="presParOf" srcId="{E4A7EFD5-FD3B-BD47-9C8C-7578F2921D4F}" destId="{C35715E3-D3E6-114B-941C-32AAB8F5B4F6}" srcOrd="8" destOrd="0" presId="urn:microsoft.com/office/officeart/2005/8/layout/vList3"/>
    <dgm:cxn modelId="{885FAC58-4C89-3543-BA5C-080F5B19440A}" type="presParOf" srcId="{C35715E3-D3E6-114B-941C-32AAB8F5B4F6}" destId="{E849FECF-DB22-5B40-A369-41ABEFC1A85E}" srcOrd="0" destOrd="0" presId="urn:microsoft.com/office/officeart/2005/8/layout/vList3"/>
    <dgm:cxn modelId="{178AC5CC-A127-1C49-B199-F9494F3864CF}" type="presParOf" srcId="{C35715E3-D3E6-114B-941C-32AAB8F5B4F6}" destId="{F133AD7F-109D-8543-AD5A-FAAAFCEC425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B03C0-4647-F84A-A0FA-BAF967D8F987}">
      <dsp:nvSpPr>
        <dsp:cNvPr id="0" name=""/>
        <dsp:cNvSpPr/>
      </dsp:nvSpPr>
      <dsp:spPr>
        <a:xfrm rot="5400000">
          <a:off x="6011831" y="-2568839"/>
          <a:ext cx="663407" cy="59703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EDM dan E-RKAM </a:t>
          </a:r>
          <a:r>
            <a:rPr lang="en-US" sz="2400" b="0" kern="1200" dirty="0"/>
            <a:t>(tata </a:t>
          </a:r>
          <a:r>
            <a:rPr lang="en-US" sz="2400" b="0" kern="1200" dirty="0" err="1"/>
            <a:t>kelola</a:t>
          </a:r>
          <a:r>
            <a:rPr lang="en-US" sz="2400" b="0" kern="1200" dirty="0"/>
            <a:t>)</a:t>
          </a:r>
        </a:p>
      </dsp:txBody>
      <dsp:txXfrm rot="-5400000">
        <a:off x="3358343" y="117034"/>
        <a:ext cx="5938000" cy="598637"/>
      </dsp:txXfrm>
    </dsp:sp>
    <dsp:sp modelId="{20927569-7A26-1545-BD54-063D79BD0845}">
      <dsp:nvSpPr>
        <dsp:cNvPr id="0" name=""/>
        <dsp:cNvSpPr/>
      </dsp:nvSpPr>
      <dsp:spPr>
        <a:xfrm>
          <a:off x="0" y="1724"/>
          <a:ext cx="3358342" cy="829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/>
            <a:t>Komponen</a:t>
          </a:r>
          <a:r>
            <a:rPr lang="en-US" sz="3600" kern="1200" dirty="0"/>
            <a:t> 1</a:t>
          </a:r>
        </a:p>
      </dsp:txBody>
      <dsp:txXfrm>
        <a:off x="40481" y="42205"/>
        <a:ext cx="3277380" cy="748297"/>
      </dsp:txXfrm>
    </dsp:sp>
    <dsp:sp modelId="{A1A5DC37-1586-2E45-ABD9-6DDAA36DA826}">
      <dsp:nvSpPr>
        <dsp:cNvPr id="0" name=""/>
        <dsp:cNvSpPr/>
      </dsp:nvSpPr>
      <dsp:spPr>
        <a:xfrm rot="5400000">
          <a:off x="6011831" y="-1698116"/>
          <a:ext cx="663407" cy="59703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AKMI</a:t>
          </a:r>
          <a:r>
            <a:rPr lang="en-US" sz="2400" kern="1200" dirty="0"/>
            <a:t> (</a:t>
          </a:r>
          <a:r>
            <a:rPr lang="en-US" sz="2400" kern="1200" dirty="0" err="1"/>
            <a:t>asesmen</a:t>
          </a:r>
          <a:r>
            <a:rPr lang="en-US" sz="2400" kern="1200" dirty="0"/>
            <a:t> </a:t>
          </a:r>
          <a:r>
            <a:rPr lang="en-US" sz="2400" kern="1200" dirty="0" err="1"/>
            <a:t>kompetensi</a:t>
          </a:r>
          <a:r>
            <a:rPr lang="en-US" sz="2400" kern="1200" dirty="0"/>
            <a:t> madrasah Indonesia) </a:t>
          </a:r>
        </a:p>
      </dsp:txBody>
      <dsp:txXfrm rot="-5400000">
        <a:off x="3358343" y="987757"/>
        <a:ext cx="5938000" cy="598637"/>
      </dsp:txXfrm>
    </dsp:sp>
    <dsp:sp modelId="{B1ADB555-BD6C-AE4C-8205-AD91F27ED336}">
      <dsp:nvSpPr>
        <dsp:cNvPr id="0" name=""/>
        <dsp:cNvSpPr/>
      </dsp:nvSpPr>
      <dsp:spPr>
        <a:xfrm>
          <a:off x="0" y="872446"/>
          <a:ext cx="3358342" cy="829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/>
            <a:t>Komponen</a:t>
          </a:r>
          <a:r>
            <a:rPr lang="en-US" sz="3600" kern="1200" dirty="0"/>
            <a:t> 2</a:t>
          </a:r>
        </a:p>
      </dsp:txBody>
      <dsp:txXfrm>
        <a:off x="40481" y="912927"/>
        <a:ext cx="3277380" cy="748297"/>
      </dsp:txXfrm>
    </dsp:sp>
    <dsp:sp modelId="{FC6ED2EF-10D0-3F4A-B2C2-735A4EC58E1B}">
      <dsp:nvSpPr>
        <dsp:cNvPr id="0" name=""/>
        <dsp:cNvSpPr/>
      </dsp:nvSpPr>
      <dsp:spPr>
        <a:xfrm rot="5400000">
          <a:off x="6011831" y="-827394"/>
          <a:ext cx="663407" cy="59703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PKB</a:t>
          </a:r>
          <a:r>
            <a:rPr lang="en-US" sz="2400" kern="1200" dirty="0"/>
            <a:t> (</a:t>
          </a:r>
          <a:r>
            <a:rPr lang="en-US" sz="2400" kern="1200" dirty="0" err="1"/>
            <a:t>pengembangan</a:t>
          </a:r>
          <a:r>
            <a:rPr lang="en-US" sz="2400" kern="1200" dirty="0"/>
            <a:t> </a:t>
          </a:r>
          <a:r>
            <a:rPr lang="en-US" sz="2400" kern="1200" dirty="0" err="1"/>
            <a:t>keprofesionalan</a:t>
          </a:r>
          <a:r>
            <a:rPr lang="en-US" sz="2400" kern="1200" dirty="0"/>
            <a:t> </a:t>
          </a:r>
          <a:r>
            <a:rPr lang="en-US" sz="2400" kern="1200" dirty="0" err="1"/>
            <a:t>berkelanjutan</a:t>
          </a:r>
          <a:r>
            <a:rPr lang="en-US" sz="2400" kern="1200" dirty="0"/>
            <a:t>)</a:t>
          </a:r>
        </a:p>
      </dsp:txBody>
      <dsp:txXfrm rot="-5400000">
        <a:off x="3358343" y="1858479"/>
        <a:ext cx="5938000" cy="598637"/>
      </dsp:txXfrm>
    </dsp:sp>
    <dsp:sp modelId="{A82A8E5D-8C84-EE46-AE0F-13EA459706A9}">
      <dsp:nvSpPr>
        <dsp:cNvPr id="0" name=""/>
        <dsp:cNvSpPr/>
      </dsp:nvSpPr>
      <dsp:spPr>
        <a:xfrm>
          <a:off x="0" y="1743168"/>
          <a:ext cx="3358342" cy="829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/>
            <a:t>Komponen</a:t>
          </a:r>
          <a:r>
            <a:rPr lang="en-US" sz="3600" kern="1200" dirty="0"/>
            <a:t> 3</a:t>
          </a:r>
        </a:p>
      </dsp:txBody>
      <dsp:txXfrm>
        <a:off x="40481" y="1783649"/>
        <a:ext cx="3277380" cy="748297"/>
      </dsp:txXfrm>
    </dsp:sp>
    <dsp:sp modelId="{72565547-1C41-8641-BB0D-845CC3175034}">
      <dsp:nvSpPr>
        <dsp:cNvPr id="0" name=""/>
        <dsp:cNvSpPr/>
      </dsp:nvSpPr>
      <dsp:spPr>
        <a:xfrm rot="5400000">
          <a:off x="6011831" y="43328"/>
          <a:ext cx="663407" cy="59703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 EMIS</a:t>
          </a:r>
          <a:r>
            <a:rPr lang="en-US" sz="2400" kern="1200" dirty="0"/>
            <a:t>  (</a:t>
          </a:r>
          <a:r>
            <a:rPr lang="en-US" sz="2400" kern="1200" dirty="0" err="1"/>
            <a:t>manajemen</a:t>
          </a:r>
          <a:r>
            <a:rPr lang="en-US" sz="2400" kern="1200" dirty="0"/>
            <a:t> data)</a:t>
          </a:r>
        </a:p>
      </dsp:txBody>
      <dsp:txXfrm rot="-5400000">
        <a:off x="3358343" y="2729202"/>
        <a:ext cx="5938000" cy="598637"/>
      </dsp:txXfrm>
    </dsp:sp>
    <dsp:sp modelId="{8B304F09-FCCC-8647-9D48-927C99EC4850}">
      <dsp:nvSpPr>
        <dsp:cNvPr id="0" name=""/>
        <dsp:cNvSpPr/>
      </dsp:nvSpPr>
      <dsp:spPr>
        <a:xfrm>
          <a:off x="0" y="2613891"/>
          <a:ext cx="3358342" cy="829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/>
            <a:t>Komponen</a:t>
          </a:r>
          <a:r>
            <a:rPr lang="en-US" sz="3600" kern="1200" dirty="0"/>
            <a:t> 4</a:t>
          </a:r>
        </a:p>
      </dsp:txBody>
      <dsp:txXfrm>
        <a:off x="40481" y="2654372"/>
        <a:ext cx="3277380" cy="7482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2806FB-9E31-344A-ABFF-0BD5AA2DF602}">
      <dsp:nvSpPr>
        <dsp:cNvPr id="0" name=""/>
        <dsp:cNvSpPr/>
      </dsp:nvSpPr>
      <dsp:spPr>
        <a:xfrm rot="10800000">
          <a:off x="1314196" y="1258"/>
          <a:ext cx="4606834" cy="6153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33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Madrasah </a:t>
          </a:r>
          <a:r>
            <a:rPr lang="en-US" sz="2800" kern="1200" dirty="0" err="1"/>
            <a:t>Akademik</a:t>
          </a:r>
          <a:endParaRPr lang="en-US" sz="2800" kern="1200" dirty="0"/>
        </a:p>
      </dsp:txBody>
      <dsp:txXfrm rot="10800000">
        <a:off x="1468024" y="1258"/>
        <a:ext cx="4453006" cy="615312"/>
      </dsp:txXfrm>
    </dsp:sp>
    <dsp:sp modelId="{F18775C3-2D55-0144-9BA1-BE736FBBD40C}">
      <dsp:nvSpPr>
        <dsp:cNvPr id="0" name=""/>
        <dsp:cNvSpPr/>
      </dsp:nvSpPr>
      <dsp:spPr>
        <a:xfrm>
          <a:off x="1006539" y="1258"/>
          <a:ext cx="615312" cy="61531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2DD88E-B0AB-EF49-BFD0-CCFDBA02ECE1}">
      <dsp:nvSpPr>
        <dsp:cNvPr id="0" name=""/>
        <dsp:cNvSpPr/>
      </dsp:nvSpPr>
      <dsp:spPr>
        <a:xfrm rot="10800000">
          <a:off x="1314196" y="800245"/>
          <a:ext cx="4606834" cy="615312"/>
        </a:xfrm>
        <a:prstGeom prst="homePlat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33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MA Prog </a:t>
          </a:r>
          <a:r>
            <a:rPr lang="en-US" sz="2800" kern="1200" dirty="0" err="1"/>
            <a:t>Keagamaan</a:t>
          </a:r>
          <a:endParaRPr lang="en-US" sz="2800" kern="1200" dirty="0"/>
        </a:p>
      </dsp:txBody>
      <dsp:txXfrm rot="10800000">
        <a:off x="1468024" y="800245"/>
        <a:ext cx="4453006" cy="615312"/>
      </dsp:txXfrm>
    </dsp:sp>
    <dsp:sp modelId="{F6EA007B-A355-4F41-83D7-E27B6CB7FC71}">
      <dsp:nvSpPr>
        <dsp:cNvPr id="0" name=""/>
        <dsp:cNvSpPr/>
      </dsp:nvSpPr>
      <dsp:spPr>
        <a:xfrm>
          <a:off x="1006539" y="800245"/>
          <a:ext cx="615312" cy="61531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040B7F-3F2E-3A49-9411-0CCB56CD5BB9}">
      <dsp:nvSpPr>
        <dsp:cNvPr id="0" name=""/>
        <dsp:cNvSpPr/>
      </dsp:nvSpPr>
      <dsp:spPr>
        <a:xfrm rot="10800000">
          <a:off x="1314196" y="1599233"/>
          <a:ext cx="4606834" cy="6153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33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MA </a:t>
          </a:r>
          <a:r>
            <a:rPr lang="en-US" sz="2800" kern="1200" dirty="0" err="1"/>
            <a:t>Kejuruan</a:t>
          </a:r>
          <a:endParaRPr lang="en-US" sz="2800" kern="1200" dirty="0"/>
        </a:p>
      </dsp:txBody>
      <dsp:txXfrm rot="10800000">
        <a:off x="1468024" y="1599233"/>
        <a:ext cx="4453006" cy="615312"/>
      </dsp:txXfrm>
    </dsp:sp>
    <dsp:sp modelId="{E86B0B80-FC57-7948-90C8-766E2E69A84B}">
      <dsp:nvSpPr>
        <dsp:cNvPr id="0" name=""/>
        <dsp:cNvSpPr/>
      </dsp:nvSpPr>
      <dsp:spPr>
        <a:xfrm>
          <a:off x="1006539" y="1599233"/>
          <a:ext cx="615312" cy="61531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09F688-5FA2-854C-897C-3933C8C9E044}">
      <dsp:nvSpPr>
        <dsp:cNvPr id="0" name=""/>
        <dsp:cNvSpPr/>
      </dsp:nvSpPr>
      <dsp:spPr>
        <a:xfrm rot="10800000">
          <a:off x="1314196" y="2398220"/>
          <a:ext cx="4606834" cy="615312"/>
        </a:xfrm>
        <a:prstGeom prst="homePlat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33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MA Plus </a:t>
          </a:r>
          <a:r>
            <a:rPr lang="en-US" sz="2800" kern="1200" dirty="0" err="1"/>
            <a:t>Keterampilan</a:t>
          </a:r>
          <a:endParaRPr lang="en-US" sz="2800" kern="1200" dirty="0"/>
        </a:p>
      </dsp:txBody>
      <dsp:txXfrm rot="10800000">
        <a:off x="1468024" y="2398220"/>
        <a:ext cx="4453006" cy="615312"/>
      </dsp:txXfrm>
    </dsp:sp>
    <dsp:sp modelId="{58E06801-1BE8-0445-9452-3C79826DC794}">
      <dsp:nvSpPr>
        <dsp:cNvPr id="0" name=""/>
        <dsp:cNvSpPr/>
      </dsp:nvSpPr>
      <dsp:spPr>
        <a:xfrm>
          <a:off x="1006539" y="2398220"/>
          <a:ext cx="615312" cy="61531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33AD7F-109D-8543-AD5A-FAAAFCEC425E}">
      <dsp:nvSpPr>
        <dsp:cNvPr id="0" name=""/>
        <dsp:cNvSpPr/>
      </dsp:nvSpPr>
      <dsp:spPr>
        <a:xfrm rot="10800000">
          <a:off x="1314196" y="3197208"/>
          <a:ext cx="4606834" cy="6153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33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Madrasah </a:t>
          </a:r>
          <a:r>
            <a:rPr lang="en-US" sz="2800" kern="1200" dirty="0" err="1"/>
            <a:t>Riset</a:t>
          </a:r>
          <a:endParaRPr lang="en-US" sz="2800" kern="1200" dirty="0"/>
        </a:p>
      </dsp:txBody>
      <dsp:txXfrm rot="10800000">
        <a:off x="1468024" y="3197208"/>
        <a:ext cx="4453006" cy="615312"/>
      </dsp:txXfrm>
    </dsp:sp>
    <dsp:sp modelId="{E849FECF-DB22-5B40-A369-41ABEFC1A85E}">
      <dsp:nvSpPr>
        <dsp:cNvPr id="0" name=""/>
        <dsp:cNvSpPr/>
      </dsp:nvSpPr>
      <dsp:spPr>
        <a:xfrm>
          <a:off x="1006539" y="3197208"/>
          <a:ext cx="615312" cy="61531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ACA8E-94D1-7C4A-9E59-74B9AC52A9A8}" type="datetimeFigureOut">
              <a:rPr lang="en-US" smtClean="0"/>
              <a:t>6/6/22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299BC-A4F3-6C4E-BCB3-8E2B7E6D6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033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6" name="Google Shape;51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fl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5934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6" name="Google Shape;51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fl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61909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0" name="Google Shape;5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9214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97939" y="1367154"/>
            <a:ext cx="9596120" cy="2769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606060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1740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284F7C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606060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213929" y="4866347"/>
            <a:ext cx="2616327" cy="1471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38250" y="4866259"/>
            <a:ext cx="271462" cy="4535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38250" y="4866259"/>
            <a:ext cx="271780" cy="454025"/>
          </a:xfrm>
          <a:custGeom>
            <a:avLst/>
            <a:gdLst/>
            <a:ahLst/>
            <a:cxnLst/>
            <a:rect l="l" t="t" r="r" b="b"/>
            <a:pathLst>
              <a:path w="271780" h="454025">
                <a:moveTo>
                  <a:pt x="0" y="0"/>
                </a:moveTo>
                <a:lnTo>
                  <a:pt x="0" y="300736"/>
                </a:lnTo>
                <a:lnTo>
                  <a:pt x="9333" y="346989"/>
                </a:lnTo>
                <a:lnTo>
                  <a:pt x="34786" y="384730"/>
                </a:lnTo>
                <a:lnTo>
                  <a:pt x="72539" y="410160"/>
                </a:lnTo>
                <a:lnTo>
                  <a:pt x="118770" y="419481"/>
                </a:lnTo>
                <a:lnTo>
                  <a:pt x="203593" y="419481"/>
                </a:lnTo>
                <a:lnTo>
                  <a:pt x="203593" y="453517"/>
                </a:lnTo>
                <a:lnTo>
                  <a:pt x="271462" y="385572"/>
                </a:lnTo>
                <a:lnTo>
                  <a:pt x="203593" y="317754"/>
                </a:lnTo>
                <a:lnTo>
                  <a:pt x="203593" y="351663"/>
                </a:lnTo>
                <a:lnTo>
                  <a:pt x="118770" y="351663"/>
                </a:lnTo>
                <a:lnTo>
                  <a:pt x="98954" y="347670"/>
                </a:lnTo>
                <a:lnTo>
                  <a:pt x="82775" y="336772"/>
                </a:lnTo>
                <a:lnTo>
                  <a:pt x="71868" y="320587"/>
                </a:lnTo>
                <a:lnTo>
                  <a:pt x="67868" y="300736"/>
                </a:lnTo>
                <a:lnTo>
                  <a:pt x="67868" y="0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F795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898646" y="4866259"/>
            <a:ext cx="271525" cy="4535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898646" y="4866259"/>
            <a:ext cx="271780" cy="454025"/>
          </a:xfrm>
          <a:custGeom>
            <a:avLst/>
            <a:gdLst/>
            <a:ahLst/>
            <a:cxnLst/>
            <a:rect l="l" t="t" r="r" b="b"/>
            <a:pathLst>
              <a:path w="271779" h="454025">
                <a:moveTo>
                  <a:pt x="271525" y="0"/>
                </a:moveTo>
                <a:lnTo>
                  <a:pt x="271525" y="300736"/>
                </a:lnTo>
                <a:lnTo>
                  <a:pt x="262187" y="346989"/>
                </a:lnTo>
                <a:lnTo>
                  <a:pt x="236727" y="384730"/>
                </a:lnTo>
                <a:lnTo>
                  <a:pt x="198981" y="410160"/>
                </a:lnTo>
                <a:lnTo>
                  <a:pt x="152780" y="419481"/>
                </a:lnTo>
                <a:lnTo>
                  <a:pt x="67944" y="419481"/>
                </a:lnTo>
                <a:lnTo>
                  <a:pt x="67944" y="453517"/>
                </a:lnTo>
                <a:lnTo>
                  <a:pt x="0" y="385572"/>
                </a:lnTo>
                <a:lnTo>
                  <a:pt x="67944" y="317754"/>
                </a:lnTo>
                <a:lnTo>
                  <a:pt x="67944" y="351663"/>
                </a:lnTo>
                <a:lnTo>
                  <a:pt x="152780" y="351663"/>
                </a:lnTo>
                <a:lnTo>
                  <a:pt x="172579" y="347670"/>
                </a:lnTo>
                <a:lnTo>
                  <a:pt x="188769" y="336772"/>
                </a:lnTo>
                <a:lnTo>
                  <a:pt x="199697" y="320587"/>
                </a:lnTo>
                <a:lnTo>
                  <a:pt x="203707" y="300736"/>
                </a:lnTo>
                <a:lnTo>
                  <a:pt x="203707" y="0"/>
                </a:lnTo>
                <a:lnTo>
                  <a:pt x="271525" y="0"/>
                </a:lnTo>
                <a:close/>
              </a:path>
            </a:pathLst>
          </a:custGeom>
          <a:ln w="6349">
            <a:solidFill>
              <a:srgbClr val="F795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1740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606060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1740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606060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606060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4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3" name="Google Shape;183;p4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50339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4389107"/>
            <a:ext cx="11664619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5157192"/>
            <a:ext cx="11664619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29645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2346339"/>
            <a:ext cx="12192000" cy="2948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944" y="1389641"/>
            <a:ext cx="3825696" cy="463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840416" y="1566977"/>
            <a:ext cx="1344149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524359" y="1681512"/>
            <a:ext cx="2206355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937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2386451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98EEA-FDCF-68C4-8283-586CE778B4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36C40C-FD77-6B6E-1451-ED3CD5F8AD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77967-B118-FFDC-05AD-CD558255A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5907A-B876-FBFE-2733-E446902CE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9F1A1-2E45-ECCE-5E10-0B2D62AE7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6831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7BED8-A463-9696-08E8-D9294BAA6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4DDBB-2FB3-6DA0-4BB0-C1420D73E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35546-F896-897F-0AAF-A8872A50B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7274D-EC31-1124-BC0C-E5032DA73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85775-B1DB-23E3-8AFA-EA0EF2225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9096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151D6-4601-1BA4-C9B2-6702CFE31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D482D-3B6A-F19C-D75E-4BB62ECD2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F264D6-DB98-4961-B0E4-689A8023F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B574A-756F-074C-7B58-E3BC6889D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31D61-3DEB-6AAB-0FE4-0356CA11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2146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0CD10-6762-E266-AC48-B5EA4CF49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09AF8-503E-514C-85D1-ABBFB4DDD1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8D2F70-59C3-1D84-86EF-E80319D53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6033AD-08D5-5E6F-62CB-6DE4BFD9F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0735BB-AA12-A6F2-25D7-5658928AB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976EE4-D9DE-5FFC-D472-6997FEA67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6349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DEB57-1D63-7B95-3BB5-48B28C2AF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8D7108-1A40-7F2F-CBF8-08BF30549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39AC79-349D-E6E9-34E0-0DAADCA0D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ED407B-51FE-C544-FBB6-FE27565032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2FC2EB-412B-08FE-4595-658A60DA4A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5C94BD-0874-2740-B038-5CE10ACC3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510D72-9AF3-F410-CC11-C15CA3065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94BD11-B9A2-6FB9-241A-88D030864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494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3E1E3-4CAE-7823-561A-40BEFC8B9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FBBF2F-E36C-DE80-FDCD-1071CB4AF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E92F49-132B-5FB6-2219-EBC8C69B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56028C-AAD3-C1D9-2CE8-BC67E6B51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628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144004-0153-BE51-688C-EED27EAF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A3669F-1355-1681-20E5-717CD7492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A5F156-D3B5-678F-937D-2E1DAF38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3628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F76EB-567D-7382-C1E3-1A4D03C88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876EA-1BB7-11B7-D472-CD161815D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59688D-439B-8ABA-2821-8A78326450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638AAE-F81D-A2D7-0DCC-1932B6EC7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1A8C31-4953-8F3A-8678-92F3EC5CE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302BA9-C4EB-E677-C834-508C19C5F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7910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1A8DD-0C6E-C87C-7CE6-EBABC7591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316D1B-DF1A-9367-BE37-F853ACE8A2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11C47-CF2D-6179-7296-09F133437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6F9BD2-9EA9-0E29-782D-F740F606B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363393-B9A8-EC0F-C078-1382B283F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C9C596-BB90-21C2-E79A-174729EF1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9071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8F3AB-9E57-DC54-8974-8B9329AD7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EFE0B6-96AB-DEDD-9EF1-5840053B2F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68D98-9F8D-2962-9675-216FDE641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74A5D-9C96-6961-E4AD-E0F798D6F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EF1D1-DE92-8D44-3F2F-F0C30379B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01619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47D538-7BCB-552A-7206-20F09863E6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3806DC-30F4-91DA-D1E3-16AE06004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F963C-1347-C5EF-142D-A286DCD12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EE069-D275-E3A0-F549-A5725375F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AADB8-8A59-C70D-BC36-09579B2CE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7309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2346339"/>
            <a:ext cx="12192000" cy="2948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944" y="1389641"/>
            <a:ext cx="3825696" cy="463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840416" y="1566977"/>
            <a:ext cx="1344149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524359" y="1681512"/>
            <a:ext cx="2206355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4875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5755640" cy="6858000"/>
          </a:xfrm>
          <a:custGeom>
            <a:avLst/>
            <a:gdLst/>
            <a:ahLst/>
            <a:cxnLst/>
            <a:rect l="l" t="t" r="r" b="b"/>
            <a:pathLst>
              <a:path w="5755640" h="6858000">
                <a:moveTo>
                  <a:pt x="5755640" y="0"/>
                </a:moveTo>
                <a:lnTo>
                  <a:pt x="0" y="0"/>
                </a:lnTo>
                <a:lnTo>
                  <a:pt x="0" y="6858000"/>
                </a:lnTo>
                <a:lnTo>
                  <a:pt x="5755640" y="6858000"/>
                </a:lnTo>
                <a:lnTo>
                  <a:pt x="5755640" y="0"/>
                </a:lnTo>
                <a:close/>
              </a:path>
            </a:pathLst>
          </a:custGeom>
          <a:solidFill>
            <a:srgbClr val="284F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167248" y="508038"/>
            <a:ext cx="190500" cy="184150"/>
          </a:xfrm>
          <a:custGeom>
            <a:avLst/>
            <a:gdLst/>
            <a:ahLst/>
            <a:cxnLst/>
            <a:rect l="l" t="t" r="r" b="b"/>
            <a:pathLst>
              <a:path w="190500" h="184150">
                <a:moveTo>
                  <a:pt x="190398" y="0"/>
                </a:moveTo>
                <a:lnTo>
                  <a:pt x="0" y="0"/>
                </a:lnTo>
                <a:lnTo>
                  <a:pt x="0" y="183603"/>
                </a:lnTo>
                <a:lnTo>
                  <a:pt x="190398" y="183603"/>
                </a:lnTo>
                <a:lnTo>
                  <a:pt x="190398" y="0"/>
                </a:lnTo>
                <a:close/>
              </a:path>
            </a:pathLst>
          </a:custGeom>
          <a:solidFill>
            <a:srgbClr val="92C1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976876" y="508038"/>
            <a:ext cx="381000" cy="367665"/>
          </a:xfrm>
          <a:custGeom>
            <a:avLst/>
            <a:gdLst/>
            <a:ahLst/>
            <a:cxnLst/>
            <a:rect l="l" t="t" r="r" b="b"/>
            <a:pathLst>
              <a:path w="381000" h="367665">
                <a:moveTo>
                  <a:pt x="190373" y="183603"/>
                </a:moveTo>
                <a:lnTo>
                  <a:pt x="380771" y="183603"/>
                </a:lnTo>
                <a:lnTo>
                  <a:pt x="380771" y="0"/>
                </a:lnTo>
                <a:lnTo>
                  <a:pt x="190373" y="0"/>
                </a:lnTo>
                <a:lnTo>
                  <a:pt x="190373" y="183603"/>
                </a:lnTo>
                <a:close/>
              </a:path>
              <a:path w="381000" h="367665">
                <a:moveTo>
                  <a:pt x="0" y="367118"/>
                </a:moveTo>
                <a:lnTo>
                  <a:pt x="190398" y="367118"/>
                </a:lnTo>
                <a:lnTo>
                  <a:pt x="190398" y="183515"/>
                </a:lnTo>
                <a:lnTo>
                  <a:pt x="0" y="183515"/>
                </a:lnTo>
                <a:lnTo>
                  <a:pt x="0" y="367118"/>
                </a:lnTo>
                <a:close/>
              </a:path>
            </a:pathLst>
          </a:custGeom>
          <a:ln w="9525">
            <a:solidFill>
              <a:srgbClr val="92C1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9220" y="407098"/>
            <a:ext cx="10057130" cy="346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rgbClr val="1740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8954" y="1780865"/>
            <a:ext cx="11134090" cy="3910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284F7C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2668" y="6401752"/>
            <a:ext cx="243840" cy="19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rgbClr val="606060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90" r:id="rId6"/>
    <p:sldLayoutId id="2147483691" r:id="rId7"/>
    <p:sldLayoutId id="2147483692" r:id="rId8"/>
    <p:sldLayoutId id="2147483694" r:id="rId9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AFC018-361A-F4F1-D458-DE68B2205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A1FAD-CEAE-C383-D535-17C0D4660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171C3-F6D3-8146-BF8B-25E5AEAB0E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CBE42-F380-BA53-41A6-094CFBF35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C2BDB-6570-E475-481B-AFA9CC8A0A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38100">
              <a:lnSpc>
                <a:spcPts val="1335"/>
              </a:lnSpc>
            </a:pPr>
            <a:fld id="{81D60167-4931-47E6-BA6A-407CBD079E4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3869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4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5.jpeg"/><Relationship Id="rId9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E97E302-94E5-7852-DA71-B6BBDF99FBB1}"/>
              </a:ext>
            </a:extLst>
          </p:cNvPr>
          <p:cNvSpPr/>
          <p:nvPr/>
        </p:nvSpPr>
        <p:spPr>
          <a:xfrm>
            <a:off x="451332" y="2286000"/>
            <a:ext cx="11207268" cy="2527557"/>
          </a:xfrm>
          <a:prstGeom prst="rect">
            <a:avLst/>
          </a:prstGeom>
          <a:solidFill>
            <a:srgbClr val="F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object 7"/>
          <p:cNvGrpSpPr/>
          <p:nvPr/>
        </p:nvGrpSpPr>
        <p:grpSpPr>
          <a:xfrm>
            <a:off x="448157" y="500037"/>
            <a:ext cx="1238885" cy="1240790"/>
            <a:chOff x="448157" y="500037"/>
            <a:chExt cx="1238885" cy="1240790"/>
          </a:xfrm>
        </p:grpSpPr>
        <p:sp>
          <p:nvSpPr>
            <p:cNvPr id="8" name="object 8"/>
            <p:cNvSpPr/>
            <p:nvPr/>
          </p:nvSpPr>
          <p:spPr>
            <a:xfrm>
              <a:off x="451332" y="1139228"/>
              <a:ext cx="597877" cy="5978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1332" y="1139228"/>
              <a:ext cx="598170" cy="598170"/>
            </a:xfrm>
            <a:custGeom>
              <a:avLst/>
              <a:gdLst/>
              <a:ahLst/>
              <a:cxnLst/>
              <a:rect l="l" t="t" r="r" b="b"/>
              <a:pathLst>
                <a:path w="598169" h="598169">
                  <a:moveTo>
                    <a:pt x="0" y="597877"/>
                  </a:moveTo>
                  <a:lnTo>
                    <a:pt x="597877" y="597877"/>
                  </a:lnTo>
                  <a:lnTo>
                    <a:pt x="597877" y="0"/>
                  </a:lnTo>
                  <a:lnTo>
                    <a:pt x="0" y="0"/>
                  </a:lnTo>
                  <a:lnTo>
                    <a:pt x="0" y="597877"/>
                  </a:lnTo>
                  <a:close/>
                </a:path>
              </a:pathLst>
            </a:custGeom>
            <a:ln w="6350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5726" y="503212"/>
              <a:ext cx="597877" cy="59787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5726" y="503212"/>
              <a:ext cx="598170" cy="598170"/>
            </a:xfrm>
            <a:custGeom>
              <a:avLst/>
              <a:gdLst/>
              <a:ahLst/>
              <a:cxnLst/>
              <a:rect l="l" t="t" r="r" b="b"/>
              <a:pathLst>
                <a:path w="598169" h="598169">
                  <a:moveTo>
                    <a:pt x="0" y="597877"/>
                  </a:moveTo>
                  <a:lnTo>
                    <a:pt x="597877" y="597877"/>
                  </a:lnTo>
                  <a:lnTo>
                    <a:pt x="597877" y="0"/>
                  </a:lnTo>
                  <a:lnTo>
                    <a:pt x="0" y="0"/>
                  </a:lnTo>
                  <a:lnTo>
                    <a:pt x="0" y="597877"/>
                  </a:lnTo>
                  <a:close/>
                </a:path>
              </a:pathLst>
            </a:custGeom>
            <a:ln w="6350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85850" y="503212"/>
              <a:ext cx="597877" cy="5978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85850" y="503212"/>
              <a:ext cx="598170" cy="598170"/>
            </a:xfrm>
            <a:custGeom>
              <a:avLst/>
              <a:gdLst/>
              <a:ahLst/>
              <a:cxnLst/>
              <a:rect l="l" t="t" r="r" b="b"/>
              <a:pathLst>
                <a:path w="598169" h="598169">
                  <a:moveTo>
                    <a:pt x="0" y="597877"/>
                  </a:moveTo>
                  <a:lnTo>
                    <a:pt x="597877" y="597877"/>
                  </a:lnTo>
                  <a:lnTo>
                    <a:pt x="597877" y="0"/>
                  </a:lnTo>
                  <a:lnTo>
                    <a:pt x="0" y="0"/>
                  </a:lnTo>
                  <a:lnTo>
                    <a:pt x="0" y="597877"/>
                  </a:lnTo>
                  <a:close/>
                </a:path>
              </a:pathLst>
            </a:custGeom>
            <a:ln w="635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0550525" y="500037"/>
            <a:ext cx="1236980" cy="1244600"/>
            <a:chOff x="10550525" y="500037"/>
            <a:chExt cx="1236980" cy="1244600"/>
          </a:xfrm>
        </p:grpSpPr>
        <p:sp>
          <p:nvSpPr>
            <p:cNvPr id="15" name="object 15"/>
            <p:cNvSpPr/>
            <p:nvPr/>
          </p:nvSpPr>
          <p:spPr>
            <a:xfrm>
              <a:off x="11186413" y="1143038"/>
              <a:ext cx="597877" cy="59787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186413" y="1143038"/>
              <a:ext cx="598170" cy="598170"/>
            </a:xfrm>
            <a:custGeom>
              <a:avLst/>
              <a:gdLst/>
              <a:ahLst/>
              <a:cxnLst/>
              <a:rect l="l" t="t" r="r" b="b"/>
              <a:pathLst>
                <a:path w="598170" h="598169">
                  <a:moveTo>
                    <a:pt x="0" y="597877"/>
                  </a:moveTo>
                  <a:lnTo>
                    <a:pt x="597877" y="597877"/>
                  </a:lnTo>
                  <a:lnTo>
                    <a:pt x="597877" y="0"/>
                  </a:lnTo>
                  <a:lnTo>
                    <a:pt x="0" y="0"/>
                  </a:lnTo>
                  <a:lnTo>
                    <a:pt x="0" y="597877"/>
                  </a:lnTo>
                  <a:close/>
                </a:path>
              </a:pathLst>
            </a:custGeom>
            <a:ln w="6350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183747" y="503212"/>
              <a:ext cx="597877" cy="59787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183747" y="503212"/>
              <a:ext cx="598170" cy="598170"/>
            </a:xfrm>
            <a:custGeom>
              <a:avLst/>
              <a:gdLst/>
              <a:ahLst/>
              <a:cxnLst/>
              <a:rect l="l" t="t" r="r" b="b"/>
              <a:pathLst>
                <a:path w="598170" h="598169">
                  <a:moveTo>
                    <a:pt x="0" y="597877"/>
                  </a:moveTo>
                  <a:lnTo>
                    <a:pt x="597877" y="597877"/>
                  </a:lnTo>
                  <a:lnTo>
                    <a:pt x="597877" y="0"/>
                  </a:lnTo>
                  <a:lnTo>
                    <a:pt x="0" y="0"/>
                  </a:lnTo>
                  <a:lnTo>
                    <a:pt x="0" y="597877"/>
                  </a:lnTo>
                  <a:close/>
                </a:path>
              </a:pathLst>
            </a:custGeom>
            <a:ln w="6350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553700" y="503212"/>
              <a:ext cx="597877" cy="59787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553700" y="503212"/>
              <a:ext cx="598170" cy="598170"/>
            </a:xfrm>
            <a:custGeom>
              <a:avLst/>
              <a:gdLst/>
              <a:ahLst/>
              <a:cxnLst/>
              <a:rect l="l" t="t" r="r" b="b"/>
              <a:pathLst>
                <a:path w="598170" h="598169">
                  <a:moveTo>
                    <a:pt x="0" y="597877"/>
                  </a:moveTo>
                  <a:lnTo>
                    <a:pt x="597877" y="597877"/>
                  </a:lnTo>
                  <a:lnTo>
                    <a:pt x="597877" y="0"/>
                  </a:lnTo>
                  <a:lnTo>
                    <a:pt x="0" y="0"/>
                  </a:lnTo>
                  <a:lnTo>
                    <a:pt x="0" y="597877"/>
                  </a:lnTo>
                  <a:close/>
                </a:path>
              </a:pathLst>
            </a:custGeom>
            <a:ln w="635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4953000" y="433703"/>
            <a:ext cx="1693672" cy="161074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1175618" y="6427152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50270" y="2438400"/>
            <a:ext cx="10603530" cy="2209800"/>
          </a:xfrm>
          <a:prstGeom prst="rect">
            <a:avLst/>
          </a:prstGeom>
          <a:solidFill>
            <a:srgbClr val="05944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TextBox 26"/>
          <p:cNvSpPr txBox="1"/>
          <p:nvPr/>
        </p:nvSpPr>
        <p:spPr>
          <a:xfrm>
            <a:off x="1273197" y="2740337"/>
            <a:ext cx="98121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4000" b="1" i="1" dirty="0">
                <a:solidFill>
                  <a:schemeClr val="bg1"/>
                </a:solidFill>
              </a:rPr>
              <a:t>KEBIJAKAN IMPLEMENTASI </a:t>
            </a:r>
          </a:p>
          <a:p>
            <a:pPr algn="ctr"/>
            <a:r>
              <a:rPr lang="id-ID" sz="4000" b="1" i="1" dirty="0">
                <a:solidFill>
                  <a:schemeClr val="bg1"/>
                </a:solidFill>
              </a:rPr>
              <a:t>KURIKULUM MERDEKA PADA MADRASAH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76600" y="5410200"/>
            <a:ext cx="5486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600" dirty="0"/>
              <a:t>DIREKTORAT KSKK MADRASAH</a:t>
            </a:r>
          </a:p>
          <a:p>
            <a:pPr algn="ctr"/>
            <a:r>
              <a:rPr lang="id-ID" sz="1600" dirty="0"/>
              <a:t>DIREKTORAT JENDERAL PENDIDIKAN ISLAM</a:t>
            </a:r>
          </a:p>
          <a:p>
            <a:pPr algn="ctr"/>
            <a:r>
              <a:rPr lang="id-ID" sz="1600" dirty="0"/>
              <a:t>KEMENTERIAN AGAMA REPUBLIK INDONESIA</a:t>
            </a:r>
          </a:p>
          <a:p>
            <a:pPr algn="ctr"/>
            <a:r>
              <a:rPr lang="id-ID" sz="1600" dirty="0"/>
              <a:t>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508AEAD-B8C9-474E-92C0-13896BFBDCCC}"/>
              </a:ext>
            </a:extLst>
          </p:cNvPr>
          <p:cNvGrpSpPr/>
          <p:nvPr/>
        </p:nvGrpSpPr>
        <p:grpSpPr>
          <a:xfrm>
            <a:off x="0" y="13693"/>
            <a:ext cx="12192000" cy="6882728"/>
            <a:chOff x="0" y="13693"/>
            <a:chExt cx="12192000" cy="688272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FCE1EBA-A679-9A4D-BCF7-ACBEC89D9A41}"/>
                </a:ext>
              </a:extLst>
            </p:cNvPr>
            <p:cNvGrpSpPr/>
            <p:nvPr/>
          </p:nvGrpSpPr>
          <p:grpSpPr>
            <a:xfrm>
              <a:off x="0" y="6325262"/>
              <a:ext cx="12191999" cy="571159"/>
              <a:chOff x="0" y="6325262"/>
              <a:chExt cx="12191999" cy="571159"/>
            </a:xfrm>
          </p:grpSpPr>
          <p:sp>
            <p:nvSpPr>
              <p:cNvPr id="7" name="Subtitle 2">
                <a:extLst>
                  <a:ext uri="{FF2B5EF4-FFF2-40B4-BE49-F238E27FC236}">
                    <a16:creationId xmlns:a16="http://schemas.microsoft.com/office/drawing/2014/main" id="{04A59964-373D-AE49-8441-29D18889A3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6343582"/>
                <a:ext cx="6096000" cy="514418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8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buNone/>
                </a:pPr>
                <a:endParaRPr lang="id-ID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Subtitle 2">
                <a:extLst>
                  <a:ext uri="{FF2B5EF4-FFF2-40B4-BE49-F238E27FC236}">
                    <a16:creationId xmlns:a16="http://schemas.microsoft.com/office/drawing/2014/main" id="{2EBFEA4E-9077-AE41-8CD0-B81C91E310C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6000" y="6343581"/>
                <a:ext cx="6095999" cy="514418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8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buNone/>
                </a:pPr>
                <a:endParaRPr lang="id-ID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Subtitle 2">
                <a:extLst>
                  <a:ext uri="{FF2B5EF4-FFF2-40B4-BE49-F238E27FC236}">
                    <a16:creationId xmlns:a16="http://schemas.microsoft.com/office/drawing/2014/main" id="{D5C4794E-E7BD-2A48-9648-B1A11566DB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5258" y="6382003"/>
                <a:ext cx="6096000" cy="51441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8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0"/>
                  </a:spcBef>
                  <a:buNone/>
                </a:pPr>
                <a:r>
                  <a:rPr lang="id-ID" sz="11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Subdirektorat Kurikulum dan Evaluasi, Direktorat KSKK Madrasah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d-ID" sz="11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Direktorat Jenderal Pendidikan Islam, Kementerian Agama Republik Indonesia</a:t>
                </a: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3CD78389-DD10-9741-BEFD-57C5BC2555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54407" y="6325262"/>
                <a:ext cx="591669" cy="531753"/>
              </a:xfrm>
              <a:prstGeom prst="rect">
                <a:avLst/>
              </a:prstGeom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36AECFA-3302-2F4E-92D6-BDBA321A366F}"/>
                </a:ext>
              </a:extLst>
            </p:cNvPr>
            <p:cNvSpPr/>
            <p:nvPr/>
          </p:nvSpPr>
          <p:spPr>
            <a:xfrm>
              <a:off x="1" y="13693"/>
              <a:ext cx="12191999" cy="20466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BE5759A-5307-124E-82FF-0387BA5F4DE9}"/>
              </a:ext>
            </a:extLst>
          </p:cNvPr>
          <p:cNvSpPr txBox="1">
            <a:spLocks/>
          </p:cNvSpPr>
          <p:nvPr/>
        </p:nvSpPr>
        <p:spPr>
          <a:xfrm>
            <a:off x="3282900" y="1433681"/>
            <a:ext cx="6826299" cy="29618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ID" sz="3200" b="1" dirty="0"/>
              <a:t>MADRASAH </a:t>
            </a:r>
            <a:r>
              <a:rPr lang="id-ID" sz="3200" b="1" dirty="0"/>
              <a:t>MANDIRI BERPRESTASI</a:t>
            </a:r>
            <a:r>
              <a:rPr lang="en-ID" sz="3200" b="1" dirty="0"/>
              <a:t> </a:t>
            </a:r>
            <a:r>
              <a:rPr lang="en-ID" sz="3200" dirty="0"/>
              <a:t>adalah madrasah yang </a:t>
            </a:r>
            <a:r>
              <a:rPr lang="id-ID" sz="3200" dirty="0"/>
              <a:t>memiliki kemandirian berfikir, berkreasi, berinovasi dalam mengelola madrasah, sehingga dapat </a:t>
            </a:r>
            <a:r>
              <a:rPr lang="en-ID" sz="3200" dirty="0"/>
              <a:t>mencapai puncak prestasi madrasah</a:t>
            </a:r>
            <a:r>
              <a:rPr lang="id-ID" sz="3200" dirty="0"/>
              <a:t>.</a:t>
            </a:r>
            <a:endParaRPr lang="en-ID" sz="3200" dirty="0"/>
          </a:p>
          <a:p>
            <a:pPr marL="0" indent="0">
              <a:spcAft>
                <a:spcPts val="600"/>
              </a:spcAft>
              <a:buFont typeface="Arial" panose="020B0604020202020204" pitchFamily="34" charset="0"/>
              <a:buNone/>
            </a:pPr>
            <a:endParaRPr lang="en-ID" sz="3200" b="1" dirty="0"/>
          </a:p>
        </p:txBody>
      </p:sp>
    </p:spTree>
    <p:extLst>
      <p:ext uri="{BB962C8B-B14F-4D97-AF65-F5344CB8AC3E}">
        <p14:creationId xmlns:p14="http://schemas.microsoft.com/office/powerpoint/2010/main" val="3787573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A58D06-07D5-CC4F-BDB7-4319C115FF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89388" y="2754299"/>
            <a:ext cx="5303631" cy="1744165"/>
          </a:xfrm>
        </p:spPr>
        <p:txBody>
          <a:bodyPr>
            <a:normAutofit fontScale="55000" lnSpcReduction="20000"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5600" b="1" dirty="0">
                <a:solidFill>
                  <a:schemeClr val="bg1"/>
                </a:solidFill>
              </a:rPr>
              <a:t>BEBERAPA PROGRAM KEMENAG DALAM MENINGKATKAN MUTU DAN DAYA SAING MADRASAH </a:t>
            </a:r>
            <a:endParaRPr lang="en-US" sz="7000" b="1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977714C-6069-3C4C-A6F7-0F7AED0CA8F7}"/>
              </a:ext>
            </a:extLst>
          </p:cNvPr>
          <p:cNvGrpSpPr/>
          <p:nvPr/>
        </p:nvGrpSpPr>
        <p:grpSpPr>
          <a:xfrm>
            <a:off x="143339" y="2965848"/>
            <a:ext cx="1321069" cy="1321069"/>
            <a:chOff x="4061224" y="2444656"/>
            <a:chExt cx="990802" cy="990802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08D01AA-24CB-2245-B77C-D77400E6015B}"/>
                </a:ext>
              </a:extLst>
            </p:cNvPr>
            <p:cNvSpPr/>
            <p:nvPr/>
          </p:nvSpPr>
          <p:spPr>
            <a:xfrm>
              <a:off x="4061224" y="2444656"/>
              <a:ext cx="990802" cy="990802"/>
            </a:xfrm>
            <a:custGeom>
              <a:avLst/>
              <a:gdLst>
                <a:gd name="connsiteX0" fmla="*/ 0 w 1226343"/>
                <a:gd name="connsiteY0" fmla="*/ 613172 h 1226343"/>
                <a:gd name="connsiteX1" fmla="*/ 613172 w 1226343"/>
                <a:gd name="connsiteY1" fmla="*/ 0 h 1226343"/>
                <a:gd name="connsiteX2" fmla="*/ 1226344 w 1226343"/>
                <a:gd name="connsiteY2" fmla="*/ 613172 h 1226343"/>
                <a:gd name="connsiteX3" fmla="*/ 613172 w 1226343"/>
                <a:gd name="connsiteY3" fmla="*/ 1226344 h 1226343"/>
                <a:gd name="connsiteX4" fmla="*/ 0 w 1226343"/>
                <a:gd name="connsiteY4" fmla="*/ 613172 h 122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6343" h="1226343">
                  <a:moveTo>
                    <a:pt x="0" y="613172"/>
                  </a:moveTo>
                  <a:cubicBezTo>
                    <a:pt x="0" y="274526"/>
                    <a:pt x="274526" y="0"/>
                    <a:pt x="613172" y="0"/>
                  </a:cubicBezTo>
                  <a:cubicBezTo>
                    <a:pt x="951818" y="0"/>
                    <a:pt x="1226344" y="274526"/>
                    <a:pt x="1226344" y="613172"/>
                  </a:cubicBezTo>
                  <a:cubicBezTo>
                    <a:pt x="1226344" y="951818"/>
                    <a:pt x="951818" y="1226344"/>
                    <a:pt x="613172" y="1226344"/>
                  </a:cubicBezTo>
                  <a:cubicBezTo>
                    <a:pt x="274526" y="1226344"/>
                    <a:pt x="0" y="951818"/>
                    <a:pt x="0" y="6131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0259" tIns="290259" rIns="290259" bIns="290259" numCol="1" spcCol="1270" anchor="ctr" anchorCtr="0">
              <a:noAutofit/>
            </a:bodyPr>
            <a:lstStyle/>
            <a:p>
              <a:pPr algn="ctr" defTabSz="1777956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4000"/>
            </a:p>
          </p:txBody>
        </p:sp>
        <p:sp>
          <p:nvSpPr>
            <p:cNvPr id="8" name="Block Arc 14">
              <a:extLst>
                <a:ext uri="{FF2B5EF4-FFF2-40B4-BE49-F238E27FC236}">
                  <a16:creationId xmlns:a16="http://schemas.microsoft.com/office/drawing/2014/main" id="{97E2A2BE-70E3-5B4A-8A2F-A1DB0E780417}"/>
                </a:ext>
              </a:extLst>
            </p:cNvPr>
            <p:cNvSpPr/>
            <p:nvPr/>
          </p:nvSpPr>
          <p:spPr>
            <a:xfrm rot="16200000">
              <a:off x="4305129" y="2680445"/>
              <a:ext cx="518895" cy="519236"/>
            </a:xfrm>
            <a:custGeom>
              <a:avLst/>
              <a:gdLst/>
              <a:ahLst/>
              <a:cxnLst/>
              <a:rect l="l" t="t" r="r" b="b"/>
              <a:pathLst>
                <a:path w="3185463" h="3187558">
                  <a:moveTo>
                    <a:pt x="764000" y="2343999"/>
                  </a:moveTo>
                  <a:cubicBezTo>
                    <a:pt x="566798" y="2256389"/>
                    <a:pt x="385374" y="2134753"/>
                    <a:pt x="230072" y="1981662"/>
                  </a:cubicBezTo>
                  <a:cubicBezTo>
                    <a:pt x="297001" y="2223876"/>
                    <a:pt x="428049" y="2439341"/>
                    <a:pt x="603989" y="2608945"/>
                  </a:cubicBezTo>
                  <a:cubicBezTo>
                    <a:pt x="667739" y="2525681"/>
                    <a:pt x="720588" y="2436567"/>
                    <a:pt x="764000" y="2343999"/>
                  </a:cubicBezTo>
                  <a:close/>
                  <a:moveTo>
                    <a:pt x="783530" y="862903"/>
                  </a:moveTo>
                  <a:cubicBezTo>
                    <a:pt x="737619" y="760936"/>
                    <a:pt x="681240" y="662513"/>
                    <a:pt x="611676" y="571152"/>
                  </a:cubicBezTo>
                  <a:cubicBezTo>
                    <a:pt x="419218" y="754019"/>
                    <a:pt x="279227" y="991173"/>
                    <a:pt x="215545" y="1258034"/>
                  </a:cubicBezTo>
                  <a:cubicBezTo>
                    <a:pt x="378729" y="1090139"/>
                    <a:pt x="571934" y="956907"/>
                    <a:pt x="783530" y="862903"/>
                  </a:cubicBezTo>
                  <a:close/>
                  <a:moveTo>
                    <a:pt x="935657" y="1673146"/>
                  </a:moveTo>
                  <a:lnTo>
                    <a:pt x="227023" y="1673146"/>
                  </a:lnTo>
                  <a:cubicBezTo>
                    <a:pt x="393068" y="1882941"/>
                    <a:pt x="605618" y="2045968"/>
                    <a:pt x="844267" y="2153109"/>
                  </a:cubicBezTo>
                  <a:cubicBezTo>
                    <a:pt x="897907" y="1997390"/>
                    <a:pt x="928862" y="1835739"/>
                    <a:pt x="935657" y="1673146"/>
                  </a:cubicBezTo>
                  <a:close/>
                  <a:moveTo>
                    <a:pt x="935928" y="1493146"/>
                  </a:moveTo>
                  <a:cubicBezTo>
                    <a:pt x="928922" y="1345638"/>
                    <a:pt x="902278" y="1198995"/>
                    <a:pt x="856775" y="1056956"/>
                  </a:cubicBezTo>
                  <a:cubicBezTo>
                    <a:pt x="636768" y="1156959"/>
                    <a:pt x="439487" y="1304654"/>
                    <a:pt x="281464" y="1493146"/>
                  </a:cubicBezTo>
                  <a:close/>
                  <a:moveTo>
                    <a:pt x="1469785" y="2515107"/>
                  </a:moveTo>
                  <a:cubicBezTo>
                    <a:pt x="1283000" y="2508124"/>
                    <a:pt x="1100523" y="2472287"/>
                    <a:pt x="927628" y="2411229"/>
                  </a:cubicBezTo>
                  <a:cubicBezTo>
                    <a:pt x="876831" y="2520843"/>
                    <a:pt x="814172" y="2626182"/>
                    <a:pt x="738220" y="2724387"/>
                  </a:cubicBezTo>
                  <a:cubicBezTo>
                    <a:pt x="944637" y="2881665"/>
                    <a:pt x="1196120" y="2982471"/>
                    <a:pt x="1469785" y="3005418"/>
                  </a:cubicBezTo>
                  <a:close/>
                  <a:moveTo>
                    <a:pt x="1469785" y="1673146"/>
                  </a:moveTo>
                  <a:lnTo>
                    <a:pt x="1112275" y="1673146"/>
                  </a:lnTo>
                  <a:cubicBezTo>
                    <a:pt x="1105327" y="1858153"/>
                    <a:pt x="1070032" y="2042144"/>
                    <a:pt x="1008001" y="2219039"/>
                  </a:cubicBezTo>
                  <a:cubicBezTo>
                    <a:pt x="1155519" y="2270408"/>
                    <a:pt x="1310845" y="2300826"/>
                    <a:pt x="1469785" y="2307834"/>
                  </a:cubicBezTo>
                  <a:close/>
                  <a:moveTo>
                    <a:pt x="1469785" y="898989"/>
                  </a:moveTo>
                  <a:cubicBezTo>
                    <a:pt x="1315103" y="907762"/>
                    <a:pt x="1164166" y="938783"/>
                    <a:pt x="1020939" y="990066"/>
                  </a:cubicBezTo>
                  <a:cubicBezTo>
                    <a:pt x="1074574" y="1153655"/>
                    <a:pt x="1105461" y="1322925"/>
                    <a:pt x="1112368" y="1493146"/>
                  </a:cubicBezTo>
                  <a:lnTo>
                    <a:pt x="1469785" y="1493146"/>
                  </a:lnTo>
                  <a:close/>
                  <a:moveTo>
                    <a:pt x="1469785" y="182141"/>
                  </a:moveTo>
                  <a:cubicBezTo>
                    <a:pt x="1199839" y="204777"/>
                    <a:pt x="951477" y="303168"/>
                    <a:pt x="746615" y="456764"/>
                  </a:cubicBezTo>
                  <a:cubicBezTo>
                    <a:pt x="828296" y="562801"/>
                    <a:pt x="894225" y="677310"/>
                    <a:pt x="947434" y="796072"/>
                  </a:cubicBezTo>
                  <a:cubicBezTo>
                    <a:pt x="1113886" y="736067"/>
                    <a:pt x="1289644" y="700323"/>
                    <a:pt x="1469785" y="691530"/>
                  </a:cubicBezTo>
                  <a:close/>
                  <a:moveTo>
                    <a:pt x="2150063" y="992171"/>
                  </a:moveTo>
                  <a:cubicBezTo>
                    <a:pt x="1990712" y="935501"/>
                    <a:pt x="1822242" y="902595"/>
                    <a:pt x="1649785" y="897224"/>
                  </a:cubicBezTo>
                  <a:lnTo>
                    <a:pt x="1649785" y="1493146"/>
                  </a:lnTo>
                  <a:lnTo>
                    <a:pt x="2063712" y="1493146"/>
                  </a:lnTo>
                  <a:cubicBezTo>
                    <a:pt x="2069089" y="1323887"/>
                    <a:pt x="2098366" y="1155330"/>
                    <a:pt x="2150063" y="992171"/>
                  </a:cubicBezTo>
                  <a:close/>
                  <a:moveTo>
                    <a:pt x="2168848" y="2199110"/>
                  </a:moveTo>
                  <a:cubicBezTo>
                    <a:pt x="2108555" y="2028681"/>
                    <a:pt x="2073581" y="1851532"/>
                    <a:pt x="2065295" y="1673146"/>
                  </a:cubicBezTo>
                  <a:lnTo>
                    <a:pt x="1649785" y="1673146"/>
                  </a:lnTo>
                  <a:lnTo>
                    <a:pt x="1649785" y="2307299"/>
                  </a:lnTo>
                  <a:cubicBezTo>
                    <a:pt x="1829404" y="2299517"/>
                    <a:pt x="2004315" y="2261965"/>
                    <a:pt x="2168848" y="2199110"/>
                  </a:cubicBezTo>
                  <a:close/>
                  <a:moveTo>
                    <a:pt x="2422394" y="446879"/>
                  </a:moveTo>
                  <a:cubicBezTo>
                    <a:pt x="2204309" y="287209"/>
                    <a:pt x="1938140" y="189883"/>
                    <a:pt x="1649785" y="178919"/>
                  </a:cubicBezTo>
                  <a:lnTo>
                    <a:pt x="1649785" y="689876"/>
                  </a:lnTo>
                  <a:cubicBezTo>
                    <a:pt x="1846998" y="695154"/>
                    <a:pt x="2039668" y="732502"/>
                    <a:pt x="2221721" y="797410"/>
                  </a:cubicBezTo>
                  <a:cubicBezTo>
                    <a:pt x="2275056" y="675360"/>
                    <a:pt x="2341760" y="557662"/>
                    <a:pt x="2422394" y="446879"/>
                  </a:cubicBezTo>
                  <a:close/>
                  <a:moveTo>
                    <a:pt x="2447278" y="2722123"/>
                  </a:moveTo>
                  <a:cubicBezTo>
                    <a:pt x="2366121" y="2618714"/>
                    <a:pt x="2299534" y="2507403"/>
                    <a:pt x="2246145" y="2391362"/>
                  </a:cubicBezTo>
                  <a:cubicBezTo>
                    <a:pt x="2057375" y="2464119"/>
                    <a:pt x="1856285" y="2506958"/>
                    <a:pt x="1649785" y="2514779"/>
                  </a:cubicBezTo>
                  <a:lnTo>
                    <a:pt x="1649785" y="3008639"/>
                  </a:lnTo>
                  <a:cubicBezTo>
                    <a:pt x="1949198" y="2997255"/>
                    <a:pt x="2224691" y="2892757"/>
                    <a:pt x="2447278" y="2722123"/>
                  </a:cubicBezTo>
                  <a:close/>
                  <a:moveTo>
                    <a:pt x="2878934" y="1493146"/>
                  </a:moveTo>
                  <a:cubicBezTo>
                    <a:pt x="2723190" y="1307255"/>
                    <a:pt x="2529440" y="1161128"/>
                    <a:pt x="2313862" y="1060620"/>
                  </a:cubicBezTo>
                  <a:cubicBezTo>
                    <a:pt x="2270535" y="1201714"/>
                    <a:pt x="2245604" y="1347104"/>
                    <a:pt x="2240109" y="1493146"/>
                  </a:cubicBezTo>
                  <a:close/>
                  <a:moveTo>
                    <a:pt x="2890636" y="1673146"/>
                  </a:moveTo>
                  <a:lnTo>
                    <a:pt x="2241814" y="1673146"/>
                  </a:lnTo>
                  <a:cubicBezTo>
                    <a:pt x="2249736" y="1827102"/>
                    <a:pt x="2279520" y="1979973"/>
                    <a:pt x="2329964" y="2127513"/>
                  </a:cubicBezTo>
                  <a:cubicBezTo>
                    <a:pt x="2545677" y="2019923"/>
                    <a:pt x="2738160" y="1866413"/>
                    <a:pt x="2890636" y="1673146"/>
                  </a:cubicBezTo>
                  <a:close/>
                  <a:moveTo>
                    <a:pt x="2973035" y="1284386"/>
                  </a:moveTo>
                  <a:cubicBezTo>
                    <a:pt x="2912066" y="1001840"/>
                    <a:pt x="2765308" y="751379"/>
                    <a:pt x="2561381" y="561108"/>
                  </a:cubicBezTo>
                  <a:cubicBezTo>
                    <a:pt x="2489321" y="656437"/>
                    <a:pt x="2431363" y="759225"/>
                    <a:pt x="2384553" y="865647"/>
                  </a:cubicBezTo>
                  <a:cubicBezTo>
                    <a:pt x="2604520" y="964977"/>
                    <a:pt x="2804622" y="1106677"/>
                    <a:pt x="2973035" y="1284386"/>
                  </a:cubicBezTo>
                  <a:close/>
                  <a:moveTo>
                    <a:pt x="2974277" y="1897328"/>
                  </a:moveTo>
                  <a:cubicBezTo>
                    <a:pt x="2812488" y="2073933"/>
                    <a:pt x="2619878" y="2216690"/>
                    <a:pt x="2407486" y="2319665"/>
                  </a:cubicBezTo>
                  <a:cubicBezTo>
                    <a:pt x="2454169" y="2420503"/>
                    <a:pt x="2511856" y="2517376"/>
                    <a:pt x="2582047" y="2607468"/>
                  </a:cubicBezTo>
                  <a:cubicBezTo>
                    <a:pt x="2776399" y="2417974"/>
                    <a:pt x="2916061" y="2172750"/>
                    <a:pt x="2974277" y="1897328"/>
                  </a:cubicBezTo>
                  <a:close/>
                  <a:moveTo>
                    <a:pt x="3185463" y="1593779"/>
                  </a:moveTo>
                  <a:cubicBezTo>
                    <a:pt x="3185463" y="2473999"/>
                    <a:pt x="2471904" y="3187558"/>
                    <a:pt x="1591684" y="3187558"/>
                  </a:cubicBezTo>
                  <a:cubicBezTo>
                    <a:pt x="738111" y="3187558"/>
                    <a:pt x="41261" y="2516549"/>
                    <a:pt x="1913" y="1673146"/>
                  </a:cubicBezTo>
                  <a:lnTo>
                    <a:pt x="0" y="1673146"/>
                  </a:lnTo>
                  <a:lnTo>
                    <a:pt x="0" y="1493146"/>
                  </a:lnTo>
                  <a:lnTo>
                    <a:pt x="2750" y="1493146"/>
                  </a:lnTo>
                  <a:cubicBezTo>
                    <a:pt x="50490" y="700174"/>
                    <a:pt x="679654" y="64473"/>
                    <a:pt x="1469785" y="6156"/>
                  </a:cubicBezTo>
                  <a:lnTo>
                    <a:pt x="1469785" y="0"/>
                  </a:lnTo>
                  <a:lnTo>
                    <a:pt x="1591684" y="0"/>
                  </a:lnTo>
                  <a:lnTo>
                    <a:pt x="1649785" y="0"/>
                  </a:lnTo>
                  <a:lnTo>
                    <a:pt x="1649785" y="2934"/>
                  </a:lnTo>
                  <a:cubicBezTo>
                    <a:pt x="2503127" y="31654"/>
                    <a:pt x="3185463" y="733032"/>
                    <a:pt x="3185463" y="15937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chemeClr val="tx1"/>
                </a:solidFill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1960910-8A67-4844-B0E2-D7797D08FC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5" r="16014"/>
          <a:stretch/>
        </p:blipFill>
        <p:spPr>
          <a:xfrm>
            <a:off x="8156620" y="1412777"/>
            <a:ext cx="4032449" cy="420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496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5A7CDC8-994B-829C-1232-97C87B95AF81}"/>
              </a:ext>
            </a:extLst>
          </p:cNvPr>
          <p:cNvGrpSpPr/>
          <p:nvPr/>
        </p:nvGrpSpPr>
        <p:grpSpPr>
          <a:xfrm>
            <a:off x="-1" y="-15550"/>
            <a:ext cx="12192001" cy="1333994"/>
            <a:chOff x="-1" y="-15550"/>
            <a:chExt cx="12192001" cy="133399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5A89552-8A47-09DA-4D50-DDE40C1567BA}"/>
                </a:ext>
              </a:extLst>
            </p:cNvPr>
            <p:cNvSpPr/>
            <p:nvPr/>
          </p:nvSpPr>
          <p:spPr>
            <a:xfrm>
              <a:off x="1" y="-15550"/>
              <a:ext cx="12187998" cy="1192350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D3A6F5A-4500-11F5-01FA-44CADB215420}"/>
                </a:ext>
              </a:extLst>
            </p:cNvPr>
            <p:cNvSpPr/>
            <p:nvPr/>
          </p:nvSpPr>
          <p:spPr>
            <a:xfrm>
              <a:off x="-1" y="1163784"/>
              <a:ext cx="12192001" cy="1546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17F5A1-3DA7-EDFA-7796-89D85C795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7416"/>
            <a:ext cx="10515600" cy="535420"/>
          </a:xfrm>
        </p:spPr>
        <p:txBody>
          <a:bodyPr>
            <a:no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PROGRAM Madrasah Educational Quality Reform (MEQR)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0B1E956-DB0C-3CAF-D9AE-CEE7D738C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407519"/>
            <a:ext cx="10515600" cy="527037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rangka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meningkatkan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mutu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madrasah, Kementerian Agama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bekerjasama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World Bank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menyelenggarakan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program </a:t>
            </a:r>
            <a:r>
              <a:rPr lang="en-US" sz="24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Madrasah Educational Quality Reform (MEQR), </a:t>
            </a:r>
            <a:r>
              <a:rPr lang="en-US" sz="2400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mulai</a:t>
            </a:r>
            <a:r>
              <a:rPr lang="en-US" sz="24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4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 2020 </a:t>
            </a:r>
            <a:r>
              <a:rPr lang="en-US" sz="2400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sd</a:t>
            </a:r>
            <a:r>
              <a:rPr lang="en-US" sz="24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 2024 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yang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meliputi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Komponen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F9D50EE-C041-421C-25CB-C586C79E0D3B}"/>
              </a:ext>
            </a:extLst>
          </p:cNvPr>
          <p:cNvGraphicFramePr/>
          <p:nvPr/>
        </p:nvGraphicFramePr>
        <p:xfrm>
          <a:off x="1408545" y="2867891"/>
          <a:ext cx="9328728" cy="344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2883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508AEAD-B8C9-474E-92C0-13896BFBDCCC}"/>
              </a:ext>
            </a:extLst>
          </p:cNvPr>
          <p:cNvGrpSpPr/>
          <p:nvPr/>
        </p:nvGrpSpPr>
        <p:grpSpPr>
          <a:xfrm>
            <a:off x="0" y="13693"/>
            <a:ext cx="12192000" cy="6882728"/>
            <a:chOff x="0" y="13693"/>
            <a:chExt cx="12192000" cy="688272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FCE1EBA-A679-9A4D-BCF7-ACBEC89D9A41}"/>
                </a:ext>
              </a:extLst>
            </p:cNvPr>
            <p:cNvGrpSpPr/>
            <p:nvPr/>
          </p:nvGrpSpPr>
          <p:grpSpPr>
            <a:xfrm>
              <a:off x="0" y="6325262"/>
              <a:ext cx="12191999" cy="571159"/>
              <a:chOff x="0" y="6325262"/>
              <a:chExt cx="12191999" cy="571159"/>
            </a:xfrm>
          </p:grpSpPr>
          <p:sp>
            <p:nvSpPr>
              <p:cNvPr id="7" name="Subtitle 2">
                <a:extLst>
                  <a:ext uri="{FF2B5EF4-FFF2-40B4-BE49-F238E27FC236}">
                    <a16:creationId xmlns:a16="http://schemas.microsoft.com/office/drawing/2014/main" id="{04A59964-373D-AE49-8441-29D18889A3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6343582"/>
                <a:ext cx="6096000" cy="514418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8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buNone/>
                </a:pPr>
                <a:endParaRPr lang="id-ID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Subtitle 2">
                <a:extLst>
                  <a:ext uri="{FF2B5EF4-FFF2-40B4-BE49-F238E27FC236}">
                    <a16:creationId xmlns:a16="http://schemas.microsoft.com/office/drawing/2014/main" id="{2EBFEA4E-9077-AE41-8CD0-B81C91E310C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6000" y="6343581"/>
                <a:ext cx="6095999" cy="514418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8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buNone/>
                </a:pPr>
                <a:endParaRPr lang="id-ID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Subtitle 2">
                <a:extLst>
                  <a:ext uri="{FF2B5EF4-FFF2-40B4-BE49-F238E27FC236}">
                    <a16:creationId xmlns:a16="http://schemas.microsoft.com/office/drawing/2014/main" id="{D5C4794E-E7BD-2A48-9648-B1A11566DB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5258" y="6382003"/>
                <a:ext cx="6096000" cy="51441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8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0"/>
                  </a:spcBef>
                  <a:buNone/>
                </a:pPr>
                <a:endParaRPr lang="id-ID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3CD78389-DD10-9741-BEFD-57C5BC2555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54407" y="6325262"/>
                <a:ext cx="591669" cy="531753"/>
              </a:xfrm>
              <a:prstGeom prst="rect">
                <a:avLst/>
              </a:prstGeom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36AECFA-3302-2F4E-92D6-BDBA321A366F}"/>
                </a:ext>
              </a:extLst>
            </p:cNvPr>
            <p:cNvSpPr/>
            <p:nvPr/>
          </p:nvSpPr>
          <p:spPr>
            <a:xfrm>
              <a:off x="1" y="13693"/>
              <a:ext cx="12191999" cy="20466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FA73789-A549-C641-A0F4-81C8F459C18E}"/>
              </a:ext>
            </a:extLst>
          </p:cNvPr>
          <p:cNvSpPr txBox="1"/>
          <p:nvPr/>
        </p:nvSpPr>
        <p:spPr>
          <a:xfrm>
            <a:off x="945386" y="578261"/>
            <a:ext cx="69275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Kementerian Agama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mengembangkan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Diversifikasi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Keunggulan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Madrasah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3" name="Picture 2" descr="C:\Users\IC3\Desktop\Foto PPDB 2013\IC serpong\KBM di laboratorium biologi.JPG">
            <a:extLst>
              <a:ext uri="{FF2B5EF4-FFF2-40B4-BE49-F238E27FC236}">
                <a16:creationId xmlns:a16="http://schemas.microsoft.com/office/drawing/2014/main" id="{8863A724-93ED-D54E-9177-407807428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5882"/>
          <a:stretch>
            <a:fillRect/>
          </a:stretch>
        </p:blipFill>
        <p:spPr bwMode="auto">
          <a:xfrm>
            <a:off x="9254761" y="508157"/>
            <a:ext cx="2167965" cy="15940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0F75F477-2285-AE4D-9F00-6A4746419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361" y="3526872"/>
            <a:ext cx="2432832" cy="15940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F2AD47F-5A00-8F4E-A57B-38E36BAAF6A9}"/>
              </a:ext>
            </a:extLst>
          </p:cNvPr>
          <p:cNvGraphicFramePr/>
          <p:nvPr/>
        </p:nvGraphicFramePr>
        <p:xfrm>
          <a:off x="241722" y="2182805"/>
          <a:ext cx="6927570" cy="3813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A2DD62A1-7484-0708-8FDE-79F6B2BA779B}"/>
              </a:ext>
            </a:extLst>
          </p:cNvPr>
          <p:cNvSpPr/>
          <p:nvPr/>
        </p:nvSpPr>
        <p:spPr>
          <a:xfrm>
            <a:off x="6284220" y="2344201"/>
            <a:ext cx="459529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(MTs:33, MA:30, MANIC: 23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lokasi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4A89AE-7554-61A8-32C1-5177E7182187}"/>
              </a:ext>
            </a:extLst>
          </p:cNvPr>
          <p:cNvSpPr/>
          <p:nvPr/>
        </p:nvSpPr>
        <p:spPr>
          <a:xfrm>
            <a:off x="6246120" y="3062832"/>
            <a:ext cx="293541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indent="-368300">
              <a:spcBef>
                <a:spcPts val="600"/>
              </a:spcBef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(10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lokasi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+19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lokasi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A6D03E-28F5-5509-9E01-317B38638A3B}"/>
              </a:ext>
            </a:extLst>
          </p:cNvPr>
          <p:cNvSpPr/>
          <p:nvPr/>
        </p:nvSpPr>
        <p:spPr>
          <a:xfrm>
            <a:off x="6284220" y="3834498"/>
            <a:ext cx="16433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indent="-419100">
              <a:spcBef>
                <a:spcPts val="6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( 2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lokasi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A64B10-E8F1-8409-DEB9-343891154313}"/>
              </a:ext>
            </a:extLst>
          </p:cNvPr>
          <p:cNvSpPr/>
          <p:nvPr/>
        </p:nvSpPr>
        <p:spPr>
          <a:xfrm>
            <a:off x="6284220" y="4627374"/>
            <a:ext cx="18165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8900" lvl="1" indent="-50800">
              <a:spcBef>
                <a:spcPts val="6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(314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lokasi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E542DD-AD96-42F3-B8BE-9FF62AE11E02}"/>
              </a:ext>
            </a:extLst>
          </p:cNvPr>
          <p:cNvSpPr/>
          <p:nvPr/>
        </p:nvSpPr>
        <p:spPr>
          <a:xfrm>
            <a:off x="6284220" y="5397954"/>
            <a:ext cx="348922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0" lvl="1">
              <a:spcBef>
                <a:spcPts val="600"/>
              </a:spcBef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(MTs: 296, MA:404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lokasi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87067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793" y="8964"/>
            <a:ext cx="6097293" cy="6858000"/>
          </a:xfrm>
          <a:prstGeom prst="rect">
            <a:avLst/>
          </a:prstGeom>
          <a:solidFill>
            <a:srgbClr val="008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807910" y="2318977"/>
            <a:ext cx="914400" cy="720000"/>
          </a:xfrm>
          <a:prstGeom prst="roundRect">
            <a:avLst/>
          </a:prstGeom>
          <a:solidFill>
            <a:srgbClr val="FE59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oogle Shape;490;p39"/>
          <p:cNvGrpSpPr/>
          <p:nvPr/>
        </p:nvGrpSpPr>
        <p:grpSpPr>
          <a:xfrm>
            <a:off x="1093669" y="2462955"/>
            <a:ext cx="342882" cy="418128"/>
            <a:chOff x="596350" y="929175"/>
            <a:chExt cx="407950" cy="497475"/>
          </a:xfrm>
          <a:solidFill>
            <a:schemeClr val="bg1"/>
          </a:solidFill>
        </p:grpSpPr>
        <p:sp>
          <p:nvSpPr>
            <p:cNvPr id="49" name="Google Shape;491;p39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0" t="0" r="0" b="0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92;p39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0" t="0" r="0" b="0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93;p39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0" t="0" r="0" b="0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94;p39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95;p39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96;p39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97;p39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0" t="0" r="0" b="0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" name="Rounded Rectangle 57"/>
          <p:cNvSpPr/>
          <p:nvPr/>
        </p:nvSpPr>
        <p:spPr>
          <a:xfrm>
            <a:off x="838935" y="3859138"/>
            <a:ext cx="914400" cy="720000"/>
          </a:xfrm>
          <a:prstGeom prst="roundRect">
            <a:avLst/>
          </a:prstGeom>
          <a:solidFill>
            <a:srgbClr val="51C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oogle Shape;490;p39"/>
          <p:cNvGrpSpPr/>
          <p:nvPr/>
        </p:nvGrpSpPr>
        <p:grpSpPr>
          <a:xfrm>
            <a:off x="1091784" y="3990375"/>
            <a:ext cx="342882" cy="418128"/>
            <a:chOff x="596350" y="929175"/>
            <a:chExt cx="407950" cy="497475"/>
          </a:xfrm>
          <a:solidFill>
            <a:schemeClr val="bg1"/>
          </a:solidFill>
        </p:grpSpPr>
        <p:sp>
          <p:nvSpPr>
            <p:cNvPr id="60" name="Google Shape;491;p39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0" t="0" r="0" b="0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92;p39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0" t="0" r="0" b="0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93;p39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0" t="0" r="0" b="0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94;p39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95;p39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96;p39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97;p39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0" t="0" r="0" b="0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687160" y="642046"/>
            <a:ext cx="4967722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ID" sz="2800" b="1" dirty="0">
                <a:solidFill>
                  <a:srgbClr val="FFFF00"/>
                </a:solidFill>
              </a:rPr>
              <a:t>IMPLEMENTASI KURIKULUM PADA MADRASAH</a:t>
            </a:r>
          </a:p>
        </p:txBody>
      </p:sp>
      <p:grpSp>
        <p:nvGrpSpPr>
          <p:cNvPr id="81" name="Group 80"/>
          <p:cNvGrpSpPr/>
          <p:nvPr/>
        </p:nvGrpSpPr>
        <p:grpSpPr>
          <a:xfrm>
            <a:off x="803689" y="6281808"/>
            <a:ext cx="1573900" cy="262138"/>
            <a:chOff x="4207174" y="4612810"/>
            <a:chExt cx="1573900" cy="262138"/>
          </a:xfrm>
        </p:grpSpPr>
        <p:sp>
          <p:nvSpPr>
            <p:cNvPr id="82" name="Oval 81"/>
            <p:cNvSpPr/>
            <p:nvPr/>
          </p:nvSpPr>
          <p:spPr>
            <a:xfrm>
              <a:off x="4207174" y="4616511"/>
              <a:ext cx="252000" cy="252000"/>
            </a:xfrm>
            <a:prstGeom prst="ellipse">
              <a:avLst/>
            </a:prstGeom>
            <a:solidFill>
              <a:srgbClr val="79A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>
              <a:off x="4535523" y="4616404"/>
              <a:ext cx="252000" cy="252000"/>
            </a:xfrm>
            <a:prstGeom prst="ellipse">
              <a:avLst/>
            </a:prstGeom>
            <a:solidFill>
              <a:srgbClr val="5E73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>
              <a:off x="4864637" y="4612810"/>
              <a:ext cx="252000" cy="252000"/>
            </a:xfrm>
            <a:prstGeom prst="ellipse">
              <a:avLst/>
            </a:prstGeom>
            <a:solidFill>
              <a:srgbClr val="FCC2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5197959" y="4617256"/>
              <a:ext cx="252000" cy="252000"/>
            </a:xfrm>
            <a:prstGeom prst="ellipse">
              <a:avLst/>
            </a:prstGeom>
            <a:solidFill>
              <a:srgbClr val="51CC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5529074" y="4622948"/>
              <a:ext cx="252000" cy="252000"/>
            </a:xfrm>
            <a:prstGeom prst="ellipse">
              <a:avLst/>
            </a:prstGeom>
            <a:solidFill>
              <a:srgbClr val="FE5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1932827" y="2318977"/>
            <a:ext cx="3918742" cy="1111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 err="1">
                <a:solidFill>
                  <a:schemeClr val="bg1"/>
                </a:solidFill>
              </a:rPr>
              <a:t>Kurikulum</a:t>
            </a:r>
            <a:r>
              <a:rPr lang="en-US" sz="3200" b="1" dirty="0">
                <a:solidFill>
                  <a:schemeClr val="bg1"/>
                </a:solidFill>
              </a:rPr>
              <a:t> 2013</a:t>
            </a:r>
            <a:r>
              <a:rPr lang="en-US" sz="2800" b="1" dirty="0">
                <a:solidFill>
                  <a:schemeClr val="bg1"/>
                </a:solidFill>
              </a:rPr>
              <a:t>: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 </a:t>
            </a:r>
          </a:p>
          <a:p>
            <a:pPr marL="231775" indent="-231775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100</a:t>
            </a:r>
            <a:r>
              <a:rPr lang="en-US" b="1" dirty="0">
                <a:solidFill>
                  <a:schemeClr val="bg1"/>
                </a:solidFill>
                <a:effectLst/>
              </a:rPr>
              <a:t>% madrasah </a:t>
            </a:r>
            <a:r>
              <a:rPr lang="en-US" b="1" dirty="0" err="1">
                <a:solidFill>
                  <a:schemeClr val="bg1"/>
                </a:solidFill>
                <a:effectLst/>
              </a:rPr>
              <a:t>telah</a:t>
            </a:r>
            <a:r>
              <a:rPr lang="en-US" b="1" dirty="0">
                <a:solidFill>
                  <a:schemeClr val="bg1"/>
                </a:solidFill>
                <a:effectLst/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/>
              </a:rPr>
              <a:t>menerapkan</a:t>
            </a:r>
            <a:r>
              <a:rPr lang="en-US" b="1" dirty="0">
                <a:solidFill>
                  <a:schemeClr val="bg1"/>
                </a:solidFill>
                <a:effectLst/>
              </a:rPr>
              <a:t> K-2013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282728" y="563319"/>
            <a:ext cx="5671874" cy="571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</a:rPr>
              <a:t>Madrasah </a:t>
            </a:r>
            <a:r>
              <a:rPr lang="en-US" sz="2400" dirty="0" err="1">
                <a:effectLst/>
              </a:rPr>
              <a:t>menerapkan</a:t>
            </a:r>
            <a:r>
              <a:rPr lang="en-US" sz="2400" dirty="0">
                <a:effectLst/>
              </a:rPr>
              <a:t> 100% </a:t>
            </a:r>
            <a:r>
              <a:rPr lang="en-US" sz="2400" dirty="0" err="1">
                <a:effectLst/>
              </a:rPr>
              <a:t>kurikulum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mata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pelajaran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umum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dari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Kemendikbudristek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dengan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penambahan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mata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pelajaran</a:t>
            </a:r>
            <a:r>
              <a:rPr lang="en-US" sz="2400" dirty="0">
                <a:effectLst/>
              </a:rPr>
              <a:t> PAI dan Bahasa Arab yang </a:t>
            </a:r>
            <a:r>
              <a:rPr lang="en-US" sz="2400" dirty="0" err="1">
                <a:effectLst/>
              </a:rPr>
              <a:t>menjadi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ciri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khas</a:t>
            </a:r>
            <a:r>
              <a:rPr lang="en-US" sz="2400" dirty="0">
                <a:effectLst/>
              </a:rPr>
              <a:t> madrasah</a:t>
            </a:r>
            <a:r>
              <a:rPr lang="en-US" sz="2400" dirty="0"/>
              <a:t> (</a:t>
            </a:r>
            <a:r>
              <a:rPr lang="en-US" sz="2400" dirty="0" err="1"/>
              <a:t>Alquran</a:t>
            </a:r>
            <a:r>
              <a:rPr lang="en-US" sz="2400" dirty="0"/>
              <a:t>-Hadis, </a:t>
            </a:r>
            <a:r>
              <a:rPr lang="en-US" sz="2400" dirty="0" err="1"/>
              <a:t>Akidah-Akhlak</a:t>
            </a:r>
            <a:r>
              <a:rPr lang="en-US" sz="2400" dirty="0"/>
              <a:t>, </a:t>
            </a:r>
            <a:r>
              <a:rPr lang="en-US" sz="2400" dirty="0" err="1"/>
              <a:t>Fikih</a:t>
            </a:r>
            <a:r>
              <a:rPr lang="en-US" sz="2400" dirty="0"/>
              <a:t>, Sejarah </a:t>
            </a:r>
            <a:r>
              <a:rPr lang="en-US" sz="2400" dirty="0" err="1"/>
              <a:t>Kebudayaan</a:t>
            </a:r>
            <a:r>
              <a:rPr lang="en-US" sz="2400" dirty="0"/>
              <a:t> Islam) 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80808"/>
                </a:solidFill>
              </a:rPr>
              <a:t>Struktur</a:t>
            </a:r>
            <a:r>
              <a:rPr lang="en-US" sz="2400" dirty="0">
                <a:solidFill>
                  <a:srgbClr val="080808"/>
                </a:solidFill>
              </a:rPr>
              <a:t> </a:t>
            </a:r>
            <a:r>
              <a:rPr lang="en-US" sz="2400" dirty="0" err="1">
                <a:solidFill>
                  <a:srgbClr val="080808"/>
                </a:solidFill>
              </a:rPr>
              <a:t>Kurikulum</a:t>
            </a:r>
            <a:r>
              <a:rPr lang="en-US" sz="2400" dirty="0">
                <a:solidFill>
                  <a:srgbClr val="080808"/>
                </a:solidFill>
              </a:rPr>
              <a:t> 2013 pada Madrasah </a:t>
            </a:r>
            <a:r>
              <a:rPr lang="en-US" sz="2400" dirty="0" err="1">
                <a:solidFill>
                  <a:srgbClr val="080808"/>
                </a:solidFill>
              </a:rPr>
              <a:t>mengacu</a:t>
            </a:r>
            <a:r>
              <a:rPr lang="en-US" sz="2400" dirty="0">
                <a:solidFill>
                  <a:srgbClr val="080808"/>
                </a:solidFill>
              </a:rPr>
              <a:t> pada KMA 184 </a:t>
            </a:r>
            <a:r>
              <a:rPr lang="en-US" sz="2400" dirty="0" err="1">
                <a:solidFill>
                  <a:srgbClr val="080808"/>
                </a:solidFill>
              </a:rPr>
              <a:t>Tahun</a:t>
            </a:r>
            <a:r>
              <a:rPr lang="en-US" sz="2400" dirty="0">
                <a:solidFill>
                  <a:srgbClr val="080808"/>
                </a:solidFill>
              </a:rPr>
              <a:t> 2019 </a:t>
            </a:r>
            <a:r>
              <a:rPr lang="en-US" sz="2400" dirty="0" err="1">
                <a:solidFill>
                  <a:srgbClr val="080808"/>
                </a:solidFill>
              </a:rPr>
              <a:t>tentang</a:t>
            </a:r>
            <a:r>
              <a:rPr lang="en-US" sz="2400" dirty="0">
                <a:solidFill>
                  <a:srgbClr val="080808"/>
                </a:solidFill>
              </a:rPr>
              <a:t> </a:t>
            </a:r>
            <a:r>
              <a:rPr lang="en-US" sz="2400" dirty="0" err="1">
                <a:solidFill>
                  <a:srgbClr val="080808"/>
                </a:solidFill>
              </a:rPr>
              <a:t>Pedoman</a:t>
            </a:r>
            <a:r>
              <a:rPr lang="en-US" sz="2400" dirty="0">
                <a:solidFill>
                  <a:srgbClr val="080808"/>
                </a:solidFill>
              </a:rPr>
              <a:t> </a:t>
            </a:r>
            <a:r>
              <a:rPr lang="en-US" sz="2400" dirty="0" err="1">
                <a:solidFill>
                  <a:srgbClr val="080808"/>
                </a:solidFill>
              </a:rPr>
              <a:t>Implementasi</a:t>
            </a:r>
            <a:r>
              <a:rPr lang="en-US" sz="2400" dirty="0">
                <a:solidFill>
                  <a:srgbClr val="080808"/>
                </a:solidFill>
              </a:rPr>
              <a:t> </a:t>
            </a:r>
            <a:r>
              <a:rPr lang="en-US" sz="2400" dirty="0" err="1">
                <a:solidFill>
                  <a:srgbClr val="080808"/>
                </a:solidFill>
              </a:rPr>
              <a:t>Kurikulum</a:t>
            </a:r>
            <a:r>
              <a:rPr lang="en-US" sz="2400" dirty="0">
                <a:solidFill>
                  <a:srgbClr val="080808"/>
                </a:solidFill>
              </a:rPr>
              <a:t> pada Madrasah.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80808"/>
                </a:solidFill>
              </a:rPr>
              <a:t>Struktur</a:t>
            </a:r>
            <a:r>
              <a:rPr lang="en-US" sz="2400" dirty="0">
                <a:solidFill>
                  <a:srgbClr val="080808"/>
                </a:solidFill>
              </a:rPr>
              <a:t> </a:t>
            </a:r>
            <a:r>
              <a:rPr lang="en-US" sz="2400" dirty="0" err="1">
                <a:solidFill>
                  <a:srgbClr val="080808"/>
                </a:solidFill>
              </a:rPr>
              <a:t>kurikulum</a:t>
            </a:r>
            <a:r>
              <a:rPr lang="en-US" sz="2400" dirty="0">
                <a:solidFill>
                  <a:srgbClr val="080808"/>
                </a:solidFill>
              </a:rPr>
              <a:t> </a:t>
            </a:r>
            <a:r>
              <a:rPr lang="en-US" sz="2400" dirty="0" err="1">
                <a:solidFill>
                  <a:srgbClr val="080808"/>
                </a:solidFill>
              </a:rPr>
              <a:t>merdeka</a:t>
            </a:r>
            <a:r>
              <a:rPr lang="en-US" sz="2400" dirty="0">
                <a:solidFill>
                  <a:srgbClr val="080808"/>
                </a:solidFill>
              </a:rPr>
              <a:t> pada madrasah </a:t>
            </a:r>
            <a:r>
              <a:rPr lang="en-US" sz="2400" dirty="0" err="1">
                <a:solidFill>
                  <a:srgbClr val="080808"/>
                </a:solidFill>
              </a:rPr>
              <a:t>mengacu</a:t>
            </a:r>
            <a:r>
              <a:rPr lang="en-US" sz="2400" dirty="0">
                <a:solidFill>
                  <a:srgbClr val="080808"/>
                </a:solidFill>
              </a:rPr>
              <a:t> pada KMA </a:t>
            </a:r>
            <a:r>
              <a:rPr lang="en-US" sz="2400" dirty="0" err="1">
                <a:solidFill>
                  <a:srgbClr val="080808"/>
                </a:solidFill>
              </a:rPr>
              <a:t>Nomor</a:t>
            </a:r>
            <a:r>
              <a:rPr lang="en-US" sz="2400" dirty="0">
                <a:solidFill>
                  <a:srgbClr val="080808"/>
                </a:solidFill>
              </a:rPr>
              <a:t> 347 </a:t>
            </a:r>
            <a:r>
              <a:rPr lang="en-US" sz="2400" dirty="0" err="1">
                <a:solidFill>
                  <a:srgbClr val="080808"/>
                </a:solidFill>
              </a:rPr>
              <a:t>Tahun</a:t>
            </a:r>
            <a:r>
              <a:rPr lang="en-US" sz="2400" dirty="0">
                <a:solidFill>
                  <a:srgbClr val="080808"/>
                </a:solidFill>
              </a:rPr>
              <a:t> 2022 </a:t>
            </a:r>
            <a:r>
              <a:rPr lang="en-US" sz="2400" dirty="0" err="1">
                <a:solidFill>
                  <a:srgbClr val="080808"/>
                </a:solidFill>
              </a:rPr>
              <a:t>tentang</a:t>
            </a:r>
            <a:r>
              <a:rPr lang="en-US" sz="2400" dirty="0">
                <a:solidFill>
                  <a:srgbClr val="080808"/>
                </a:solidFill>
              </a:rPr>
              <a:t> </a:t>
            </a:r>
            <a:r>
              <a:rPr lang="en-US" sz="2400" dirty="0" err="1">
                <a:solidFill>
                  <a:srgbClr val="080808"/>
                </a:solidFill>
              </a:rPr>
              <a:t>Pedoman</a:t>
            </a:r>
            <a:r>
              <a:rPr lang="en-US" sz="2400" dirty="0">
                <a:solidFill>
                  <a:srgbClr val="080808"/>
                </a:solidFill>
              </a:rPr>
              <a:t> </a:t>
            </a:r>
            <a:r>
              <a:rPr lang="en-US" sz="2400" dirty="0" err="1">
                <a:solidFill>
                  <a:srgbClr val="080808"/>
                </a:solidFill>
              </a:rPr>
              <a:t>Implementasi</a:t>
            </a:r>
            <a:r>
              <a:rPr lang="en-US" sz="2400" dirty="0">
                <a:solidFill>
                  <a:srgbClr val="080808"/>
                </a:solidFill>
              </a:rPr>
              <a:t> </a:t>
            </a:r>
            <a:r>
              <a:rPr lang="en-US" sz="2400" dirty="0" err="1">
                <a:solidFill>
                  <a:srgbClr val="080808"/>
                </a:solidFill>
              </a:rPr>
              <a:t>Kurikulum</a:t>
            </a:r>
            <a:r>
              <a:rPr lang="en-US" sz="2400" dirty="0">
                <a:solidFill>
                  <a:srgbClr val="080808"/>
                </a:solidFill>
              </a:rPr>
              <a:t> Merdeka pada Madrasah</a:t>
            </a:r>
          </a:p>
        </p:txBody>
      </p:sp>
      <p:sp>
        <p:nvSpPr>
          <p:cNvPr id="99" name="Rectangle 98"/>
          <p:cNvSpPr/>
          <p:nvPr/>
        </p:nvSpPr>
        <p:spPr>
          <a:xfrm>
            <a:off x="6098086" y="412376"/>
            <a:ext cx="36000" cy="6051177"/>
          </a:xfrm>
          <a:prstGeom prst="rect">
            <a:avLst/>
          </a:prstGeom>
          <a:solidFill>
            <a:srgbClr val="FE59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99C4B2BB-19B8-4C3C-923F-9CE5792C90CF}"/>
              </a:ext>
            </a:extLst>
          </p:cNvPr>
          <p:cNvSpPr/>
          <p:nvPr/>
        </p:nvSpPr>
        <p:spPr>
          <a:xfrm>
            <a:off x="11954602" y="6302882"/>
            <a:ext cx="237398" cy="39949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6297AC8-0D9C-57DE-677B-BB909A67C8E6}"/>
              </a:ext>
            </a:extLst>
          </p:cNvPr>
          <p:cNvSpPr txBox="1"/>
          <p:nvPr/>
        </p:nvSpPr>
        <p:spPr>
          <a:xfrm>
            <a:off x="1915492" y="3938183"/>
            <a:ext cx="3892755" cy="1720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 err="1">
                <a:solidFill>
                  <a:schemeClr val="bg1"/>
                </a:solidFill>
              </a:rPr>
              <a:t>Kurikulum</a:t>
            </a:r>
            <a:r>
              <a:rPr lang="en-US" sz="3200" b="1" dirty="0">
                <a:solidFill>
                  <a:schemeClr val="bg1"/>
                </a:solidFill>
              </a:rPr>
              <a:t> Merdeka: </a:t>
            </a:r>
          </a:p>
          <a:p>
            <a:pPr marL="190500" indent="-1905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akan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diterapkan</a:t>
            </a:r>
            <a:r>
              <a:rPr lang="en-US" sz="2000" dirty="0">
                <a:solidFill>
                  <a:schemeClr val="bg1"/>
                </a:solidFill>
              </a:rPr>
              <a:t> di madrasah </a:t>
            </a:r>
            <a:r>
              <a:rPr lang="en-US" sz="2000" dirty="0" err="1">
                <a:solidFill>
                  <a:schemeClr val="bg1"/>
                </a:solidFill>
              </a:rPr>
              <a:t>mulai</a:t>
            </a:r>
            <a:r>
              <a:rPr lang="en-US" sz="2000" dirty="0">
                <a:solidFill>
                  <a:schemeClr val="bg1"/>
                </a:solidFill>
              </a:rPr>
              <a:t> TP 2022/2023 pada madrasah </a:t>
            </a:r>
            <a:r>
              <a:rPr lang="en-US" sz="2000" dirty="0" err="1">
                <a:solidFill>
                  <a:schemeClr val="bg1"/>
                </a:solidFill>
              </a:rPr>
              <a:t>percontohan</a:t>
            </a:r>
            <a:r>
              <a:rPr lang="en-US" sz="2000" dirty="0">
                <a:solidFill>
                  <a:schemeClr val="bg1"/>
                </a:solidFill>
              </a:rPr>
              <a:t>/piloting pada RA, MI,MTs dan MA</a:t>
            </a:r>
          </a:p>
        </p:txBody>
      </p:sp>
    </p:spTree>
    <p:extLst>
      <p:ext uri="{BB962C8B-B14F-4D97-AF65-F5344CB8AC3E}">
        <p14:creationId xmlns:p14="http://schemas.microsoft.com/office/powerpoint/2010/main" val="37474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783705"/>
            <a:chOff x="0" y="0"/>
            <a:chExt cx="12192000" cy="6783705"/>
          </a:xfrm>
        </p:grpSpPr>
        <p:sp>
          <p:nvSpPr>
            <p:cNvPr id="3" name="object 3"/>
            <p:cNvSpPr/>
            <p:nvPr/>
          </p:nvSpPr>
          <p:spPr>
            <a:xfrm>
              <a:off x="6064884" y="727204"/>
              <a:ext cx="6127114" cy="605599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89393" y="814438"/>
              <a:ext cx="5102860" cy="5551805"/>
            </a:xfrm>
            <a:custGeom>
              <a:avLst/>
              <a:gdLst/>
              <a:ahLst/>
              <a:cxnLst/>
              <a:rect l="l" t="t" r="r" b="b"/>
              <a:pathLst>
                <a:path w="5102859" h="5551805">
                  <a:moveTo>
                    <a:pt x="0" y="5551359"/>
                  </a:moveTo>
                  <a:lnTo>
                    <a:pt x="5102352" y="5551359"/>
                  </a:lnTo>
                  <a:lnTo>
                    <a:pt x="5102352" y="0"/>
                  </a:lnTo>
                  <a:lnTo>
                    <a:pt x="0" y="0"/>
                  </a:lnTo>
                  <a:lnTo>
                    <a:pt x="0" y="5551359"/>
                  </a:lnTo>
                  <a:close/>
                </a:path>
              </a:pathLst>
            </a:custGeom>
            <a:solidFill>
              <a:srgbClr val="CFE1F3">
                <a:alpha val="4274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8794750" cy="6384290"/>
            </a:xfrm>
            <a:custGeom>
              <a:avLst/>
              <a:gdLst/>
              <a:ahLst/>
              <a:cxnLst/>
              <a:rect l="l" t="t" r="r" b="b"/>
              <a:pathLst>
                <a:path w="8794750" h="6384290">
                  <a:moveTo>
                    <a:pt x="7038118" y="0"/>
                  </a:moveTo>
                  <a:lnTo>
                    <a:pt x="0" y="0"/>
                  </a:lnTo>
                  <a:lnTo>
                    <a:pt x="0" y="6383972"/>
                  </a:lnTo>
                  <a:lnTo>
                    <a:pt x="8794622" y="6383972"/>
                  </a:lnTo>
                  <a:lnTo>
                    <a:pt x="703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92000" cy="863600"/>
            </a:xfrm>
            <a:custGeom>
              <a:avLst/>
              <a:gdLst/>
              <a:ahLst/>
              <a:cxnLst/>
              <a:rect l="l" t="t" r="r" b="b"/>
              <a:pathLst>
                <a:path w="12192000" h="863600">
                  <a:moveTo>
                    <a:pt x="0" y="863473"/>
                  </a:moveTo>
                  <a:lnTo>
                    <a:pt x="12192000" y="863473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863473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09600" y="883265"/>
            <a:ext cx="9677400" cy="131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 err="1">
                <a:solidFill>
                  <a:srgbClr val="0F2E61"/>
                </a:solidFill>
                <a:latin typeface="Arial"/>
                <a:cs typeface="Arial"/>
              </a:rPr>
              <a:t>Implementasi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sz="2800" b="1" spc="-5" dirty="0" err="1">
                <a:solidFill>
                  <a:srgbClr val="0F2E61"/>
                </a:solidFill>
                <a:latin typeface="Arial"/>
                <a:cs typeface="Arial"/>
              </a:rPr>
              <a:t>Kurikulum</a:t>
            </a:r>
            <a:r>
              <a:rPr sz="2800" b="1" spc="-5" dirty="0">
                <a:solidFill>
                  <a:srgbClr val="0F2E61"/>
                </a:solidFill>
                <a:latin typeface="Arial"/>
                <a:cs typeface="Arial"/>
              </a:rPr>
              <a:t> Merdeka </a:t>
            </a:r>
            <a:r>
              <a:rPr sz="2800" b="1" dirty="0">
                <a:solidFill>
                  <a:srgbClr val="0F2E61"/>
                </a:solidFill>
                <a:latin typeface="Arial"/>
                <a:cs typeface="Arial"/>
              </a:rPr>
              <a:t>di </a:t>
            </a:r>
            <a:r>
              <a:rPr sz="2800" b="1" spc="-5" dirty="0">
                <a:solidFill>
                  <a:srgbClr val="0F2E61"/>
                </a:solidFill>
                <a:latin typeface="Arial"/>
                <a:cs typeface="Arial"/>
              </a:rPr>
              <a:t>Madrasah </a:t>
            </a:r>
            <a:endParaRPr lang="en-US" sz="2800" b="1" spc="-5" dirty="0">
              <a:solidFill>
                <a:srgbClr val="0F2E6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 err="1">
                <a:solidFill>
                  <a:srgbClr val="0F2E61"/>
                </a:solidFill>
                <a:latin typeface="Arial"/>
                <a:cs typeface="Arial"/>
              </a:rPr>
              <a:t>mengacu</a:t>
            </a:r>
            <a:r>
              <a:rPr sz="2800" b="1" spc="-5" dirty="0">
                <a:solidFill>
                  <a:srgbClr val="0F2E61"/>
                </a:solidFill>
                <a:latin typeface="Arial"/>
                <a:cs typeface="Arial"/>
              </a:rPr>
              <a:t> pada KMA 347 </a:t>
            </a:r>
            <a:r>
              <a:rPr sz="2800" b="1" spc="-55" dirty="0" err="1">
                <a:solidFill>
                  <a:srgbClr val="0F2E61"/>
                </a:solidFill>
                <a:latin typeface="Arial"/>
                <a:cs typeface="Arial"/>
              </a:rPr>
              <a:t>Tahun</a:t>
            </a:r>
            <a:r>
              <a:rPr sz="2800" b="1" spc="-140" dirty="0">
                <a:solidFill>
                  <a:srgbClr val="0F2E61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F2E61"/>
                </a:solidFill>
                <a:latin typeface="Arial"/>
                <a:cs typeface="Arial"/>
              </a:rPr>
              <a:t>2022</a:t>
            </a:r>
            <a:r>
              <a:rPr lang="en-US" sz="2800" b="1" spc="-5" dirty="0">
                <a:solidFill>
                  <a:srgbClr val="0F2E61"/>
                </a:solidFill>
                <a:latin typeface="Arial"/>
                <a:cs typeface="Arial"/>
              </a:rPr>
              <a:t> </a:t>
            </a:r>
            <a:r>
              <a:rPr lang="en-ID" sz="2800" spc="-15" dirty="0" err="1"/>
              <a:t>tentang</a:t>
            </a:r>
            <a:r>
              <a:rPr lang="en-ID" sz="2800" spc="-15" dirty="0"/>
              <a:t> 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D" sz="2800" spc="-10" dirty="0" err="1"/>
              <a:t>Pedoman</a:t>
            </a:r>
            <a:r>
              <a:rPr lang="en-ID" sz="2800" spc="-10" dirty="0"/>
              <a:t> </a:t>
            </a:r>
            <a:r>
              <a:rPr lang="en-ID" sz="2800" spc="-10" dirty="0" err="1"/>
              <a:t>Implementasi</a:t>
            </a:r>
            <a:r>
              <a:rPr lang="en-ID" sz="2800" spc="-10" dirty="0"/>
              <a:t> </a:t>
            </a:r>
            <a:r>
              <a:rPr lang="en-ID" sz="2800" spc="-10" dirty="0" err="1"/>
              <a:t>Kurikulum</a:t>
            </a:r>
            <a:r>
              <a:rPr lang="en-ID" sz="2800" spc="-10" dirty="0"/>
              <a:t>  Merdeka </a:t>
            </a:r>
            <a:r>
              <a:rPr lang="en-ID" sz="2800" spc="-15" dirty="0"/>
              <a:t>Pada Madrasah</a:t>
            </a:r>
            <a:endParaRPr sz="2800" b="1" spc="-5" dirty="0">
              <a:solidFill>
                <a:srgbClr val="0F2E6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6365797"/>
            <a:ext cx="12192000" cy="492759"/>
          </a:xfrm>
          <a:custGeom>
            <a:avLst/>
            <a:gdLst/>
            <a:ahLst/>
            <a:cxnLst/>
            <a:rect l="l" t="t" r="r" b="b"/>
            <a:pathLst>
              <a:path w="12192000" h="492759">
                <a:moveTo>
                  <a:pt x="12192000" y="0"/>
                </a:moveTo>
                <a:lnTo>
                  <a:pt x="0" y="0"/>
                </a:lnTo>
                <a:lnTo>
                  <a:pt x="0" y="492302"/>
                </a:lnTo>
                <a:lnTo>
                  <a:pt x="12192000" y="492302"/>
                </a:lnTo>
                <a:lnTo>
                  <a:pt x="12192000" y="0"/>
                </a:lnTo>
                <a:close/>
              </a:path>
            </a:pathLst>
          </a:custGeom>
          <a:solidFill>
            <a:srgbClr val="9747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1149E8-C7D9-32FF-9031-B45687EE6F97}"/>
              </a:ext>
            </a:extLst>
          </p:cNvPr>
          <p:cNvSpPr txBox="1"/>
          <p:nvPr/>
        </p:nvSpPr>
        <p:spPr>
          <a:xfrm>
            <a:off x="575187" y="2602752"/>
            <a:ext cx="7086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 err="1">
                <a:solidFill>
                  <a:srgbClr val="FF0000"/>
                </a:solidFill>
              </a:rPr>
              <a:t>Kurikulum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disederhanakan</a:t>
            </a:r>
            <a:r>
              <a:rPr lang="en-US" sz="2000" b="1" dirty="0"/>
              <a:t> </a:t>
            </a:r>
            <a:r>
              <a:rPr lang="en-US" sz="2000" dirty="0"/>
              <a:t>dan </a:t>
            </a:r>
            <a:r>
              <a:rPr lang="en-US" sz="2000" b="1" dirty="0" err="1">
                <a:solidFill>
                  <a:srgbClr val="FF0000"/>
                </a:solidFill>
              </a:rPr>
              <a:t>bersifat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lebih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fleksibel</a:t>
            </a:r>
            <a:r>
              <a:rPr lang="en-US" sz="2000" b="1" dirty="0"/>
              <a:t> </a:t>
            </a:r>
            <a:r>
              <a:rPr lang="en-US" sz="2000" dirty="0" err="1"/>
              <a:t>sehingga</a:t>
            </a:r>
            <a:r>
              <a:rPr lang="en-US" sz="2000" dirty="0"/>
              <a:t> </a:t>
            </a:r>
            <a:r>
              <a:rPr lang="en-US" sz="2000" dirty="0" err="1"/>
              <a:t>selaras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semangat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kemandirian</a:t>
            </a:r>
            <a:r>
              <a:rPr lang="en-US" sz="2000" b="1" dirty="0">
                <a:solidFill>
                  <a:srgbClr val="FF0000"/>
                </a:solidFill>
              </a:rPr>
              <a:t> madrasah</a:t>
            </a:r>
            <a:r>
              <a:rPr lang="en-US" sz="2000" dirty="0">
                <a:solidFill>
                  <a:srgbClr val="FF0000"/>
                </a:solidFill>
              </a:rPr>
              <a:t>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1" dirty="0" err="1"/>
              <a:t>Pemerintah</a:t>
            </a:r>
            <a:r>
              <a:rPr lang="en-US" b="1" dirty="0"/>
              <a:t> </a:t>
            </a:r>
            <a:r>
              <a:rPr lang="en-US" b="1" dirty="0" err="1"/>
              <a:t>menetapkan</a:t>
            </a:r>
            <a:r>
              <a:rPr lang="en-US" b="1" dirty="0"/>
              <a:t> </a:t>
            </a:r>
            <a:r>
              <a:rPr lang="en-US" b="1" dirty="0" err="1"/>
              <a:t>kurikulum</a:t>
            </a:r>
            <a:r>
              <a:rPr lang="en-US" b="1" dirty="0"/>
              <a:t> minimum</a:t>
            </a:r>
            <a:r>
              <a:rPr lang="en-US" dirty="0"/>
              <a:t>,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dan </a:t>
            </a:r>
            <a:r>
              <a:rPr lang="en-US" dirty="0" err="1"/>
              <a:t>asesmen</a:t>
            </a:r>
            <a:r>
              <a:rPr lang="en-US" dirty="0"/>
              <a:t>, </a:t>
            </a:r>
            <a:r>
              <a:rPr lang="en-US" b="1" dirty="0"/>
              <a:t>madrasah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mengembangankan</a:t>
            </a:r>
            <a:r>
              <a:rPr lang="en-US" b="1" dirty="0"/>
              <a:t> program dan </a:t>
            </a:r>
            <a:r>
              <a:rPr lang="en-US" b="1" dirty="0" err="1"/>
              <a:t>kegiatan</a:t>
            </a:r>
            <a:r>
              <a:rPr lang="en-US" b="1" dirty="0"/>
              <a:t> </a:t>
            </a:r>
            <a:r>
              <a:rPr lang="en-US" b="1" dirty="0" err="1"/>
              <a:t>tambahan</a:t>
            </a:r>
            <a:r>
              <a:rPr lang="en-US" b="1" dirty="0"/>
              <a:t>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b="1" dirty="0" err="1"/>
              <a:t>visi</a:t>
            </a:r>
            <a:r>
              <a:rPr lang="en-US" b="1" dirty="0"/>
              <a:t>, </a:t>
            </a:r>
            <a:r>
              <a:rPr lang="en-US" b="1" dirty="0" err="1"/>
              <a:t>misi</a:t>
            </a:r>
            <a:r>
              <a:rPr lang="en-US" b="1" dirty="0"/>
              <a:t> dan </a:t>
            </a:r>
            <a:r>
              <a:rPr lang="en-US" b="1" dirty="0" err="1"/>
              <a:t>sumber</a:t>
            </a:r>
            <a:r>
              <a:rPr lang="en-US" b="1" dirty="0"/>
              <a:t> </a:t>
            </a:r>
            <a:r>
              <a:rPr lang="en-US" b="1" dirty="0" err="1"/>
              <a:t>daya</a:t>
            </a:r>
            <a:r>
              <a:rPr lang="en-US" b="1" dirty="0"/>
              <a:t> yang </a:t>
            </a:r>
            <a:r>
              <a:rPr lang="en-US" b="1" dirty="0" err="1"/>
              <a:t>tersedia</a:t>
            </a:r>
            <a:r>
              <a:rPr lang="en-US" b="1" dirty="0"/>
              <a:t>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1" dirty="0"/>
              <a:t>Madrasah dan </a:t>
            </a:r>
            <a:r>
              <a:rPr lang="en-US" b="1" dirty="0" err="1"/>
              <a:t>pendidik</a:t>
            </a:r>
            <a:r>
              <a:rPr lang="en-US" b="1" dirty="0"/>
              <a:t> </a:t>
            </a:r>
            <a:r>
              <a:rPr lang="en-US" b="1" dirty="0" err="1"/>
              <a:t>memiliki</a:t>
            </a:r>
            <a:r>
              <a:rPr lang="en-US" b="1" dirty="0"/>
              <a:t> </a:t>
            </a:r>
            <a:r>
              <a:rPr lang="en-US" b="1" dirty="0" err="1"/>
              <a:t>keleluasaan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mengorganisasikan</a:t>
            </a:r>
            <a:r>
              <a:rPr lang="en-US" b="1" dirty="0"/>
              <a:t> </a:t>
            </a:r>
            <a:r>
              <a:rPr lang="en-US" b="1" dirty="0" err="1"/>
              <a:t>pembelajaran</a:t>
            </a:r>
            <a:r>
              <a:rPr lang="en-US" b="1" dirty="0"/>
              <a:t>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b="1" dirty="0" err="1"/>
              <a:t>kebutuhan</a:t>
            </a:r>
            <a:r>
              <a:rPr lang="en-US" b="1" dirty="0"/>
              <a:t> </a:t>
            </a:r>
            <a:r>
              <a:rPr lang="en-US" b="1" dirty="0" err="1"/>
              <a:t>siswa</a:t>
            </a:r>
            <a:r>
              <a:rPr lang="en-US" b="1" dirty="0"/>
              <a:t> dan </a:t>
            </a:r>
            <a:r>
              <a:rPr lang="en-US" b="1" dirty="0" err="1"/>
              <a:t>konteks</a:t>
            </a:r>
            <a:r>
              <a:rPr lang="en-US" b="1" dirty="0"/>
              <a:t> </a:t>
            </a:r>
            <a:r>
              <a:rPr lang="en-US" b="1" dirty="0" err="1"/>
              <a:t>lokal</a:t>
            </a:r>
            <a:r>
              <a:rPr lang="en-US" b="1" dirty="0"/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10006" y="6128067"/>
          <a:ext cx="1806574" cy="183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2000" y="914400"/>
            <a:ext cx="328517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</a:rPr>
              <a:t>Pertimbangan</a:t>
            </a:r>
            <a:endParaRPr sz="3600" dirty="0"/>
          </a:p>
        </p:txBody>
      </p:sp>
      <p:sp>
        <p:nvSpPr>
          <p:cNvPr id="5" name="object 5"/>
          <p:cNvSpPr txBox="1"/>
          <p:nvPr/>
        </p:nvSpPr>
        <p:spPr>
          <a:xfrm>
            <a:off x="6096000" y="685800"/>
            <a:ext cx="5478332" cy="45371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7188" marR="5080" indent="-34448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033463" algn="l"/>
                <a:tab pos="2760663" algn="l"/>
                <a:tab pos="3825875" algn="l"/>
              </a:tabLst>
            </a:pPr>
            <a:r>
              <a:rPr sz="2400" b="1" dirty="0">
                <a:latin typeface="Carlito"/>
                <a:cs typeface="Carlito"/>
              </a:rPr>
              <a:t>Kurikulum Merdeka </a:t>
            </a:r>
            <a:r>
              <a:rPr sz="2400" dirty="0">
                <a:latin typeface="Carlito"/>
                <a:cs typeface="Carlito"/>
              </a:rPr>
              <a:t>ditetapkan oleh </a:t>
            </a:r>
            <a:r>
              <a:rPr sz="2400" b="1" dirty="0">
                <a:latin typeface="Carlito"/>
                <a:cs typeface="Carlito"/>
              </a:rPr>
              <a:t>Kemen</a:t>
            </a:r>
            <a:r>
              <a:rPr lang="en-US" sz="2400" b="1" dirty="0">
                <a:latin typeface="Carlito"/>
                <a:cs typeface="Carlito"/>
              </a:rPr>
              <a:t>terian Pendidikan </a:t>
            </a:r>
            <a:r>
              <a:rPr lang="en-US" sz="2400" b="1" dirty="0" err="1">
                <a:latin typeface="Carlito"/>
                <a:cs typeface="Carlito"/>
              </a:rPr>
              <a:t>Kebudayaan</a:t>
            </a:r>
            <a:r>
              <a:rPr lang="en-US" sz="2400" b="1" dirty="0">
                <a:latin typeface="Carlito"/>
                <a:cs typeface="Carlito"/>
              </a:rPr>
              <a:t> </a:t>
            </a:r>
            <a:r>
              <a:rPr lang="en-US" sz="2400" b="1" dirty="0" err="1">
                <a:latin typeface="Carlito"/>
                <a:cs typeface="Carlito"/>
              </a:rPr>
              <a:t>Riset</a:t>
            </a:r>
            <a:r>
              <a:rPr lang="en-US" sz="2400" b="1" dirty="0">
                <a:latin typeface="Carlito"/>
                <a:cs typeface="Carlito"/>
              </a:rPr>
              <a:t> dan </a:t>
            </a:r>
            <a:r>
              <a:rPr lang="en-US" sz="2400" b="1" dirty="0" err="1">
                <a:latin typeface="Carlito"/>
                <a:cs typeface="Carlito"/>
              </a:rPr>
              <a:t>Teknologi</a:t>
            </a:r>
            <a:r>
              <a:rPr lang="en-US" sz="2400" b="1" dirty="0">
                <a:latin typeface="Carlito"/>
                <a:cs typeface="Carlito"/>
              </a:rPr>
              <a:t>.</a:t>
            </a:r>
            <a:endParaRPr sz="2400" b="1" dirty="0">
              <a:latin typeface="Carlito"/>
              <a:cs typeface="Carlito"/>
            </a:endParaRPr>
          </a:p>
          <a:p>
            <a:pPr marL="357188" marR="5080" indent="-34448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033463" algn="l"/>
                <a:tab pos="2760663" algn="l"/>
                <a:tab pos="3825875" algn="l"/>
              </a:tabLst>
            </a:pPr>
            <a:r>
              <a:rPr sz="2400" dirty="0" err="1">
                <a:latin typeface="Carlito"/>
                <a:cs typeface="Carlito"/>
              </a:rPr>
              <a:t>Kebijakan</a:t>
            </a:r>
            <a:r>
              <a:rPr sz="2400" dirty="0">
                <a:latin typeface="Carlito"/>
                <a:cs typeface="Carlito"/>
              </a:rPr>
              <a:t> implementasi kurikulum merdeka pada mad</a:t>
            </a:r>
            <a:r>
              <a:rPr sz="2400" spc="-50" dirty="0">
                <a:latin typeface="Carlito"/>
                <a:cs typeface="Carlito"/>
              </a:rPr>
              <a:t>r</a:t>
            </a:r>
            <a:r>
              <a:rPr sz="2400" dirty="0">
                <a:latin typeface="Carlito"/>
                <a:cs typeface="Carlito"/>
              </a:rPr>
              <a:t>as</a:t>
            </a:r>
            <a:r>
              <a:rPr sz="2400" spc="-20" dirty="0">
                <a:latin typeface="Carlito"/>
                <a:cs typeface="Carlito"/>
              </a:rPr>
              <a:t>a</a:t>
            </a:r>
            <a:r>
              <a:rPr sz="2400" dirty="0">
                <a:latin typeface="Carlito"/>
                <a:cs typeface="Carlito"/>
              </a:rPr>
              <a:t>h diatur oleh Kemen</a:t>
            </a:r>
            <a:r>
              <a:rPr lang="en-US" sz="2400" dirty="0">
                <a:latin typeface="Carlito"/>
                <a:cs typeface="Carlito"/>
              </a:rPr>
              <a:t>terian Agama</a:t>
            </a:r>
            <a:r>
              <a:rPr sz="2400" dirty="0">
                <a:latin typeface="Carlito"/>
                <a:cs typeface="Carlito"/>
              </a:rPr>
              <a:t>, dengan di</a:t>
            </a:r>
            <a:r>
              <a:rPr sz="2400" spc="-30" dirty="0">
                <a:latin typeface="Carlito"/>
                <a:cs typeface="Carlito"/>
              </a:rPr>
              <a:t>l</a:t>
            </a:r>
            <a:r>
              <a:rPr sz="2400" dirty="0">
                <a:latin typeface="Carlito"/>
                <a:cs typeface="Carlito"/>
              </a:rPr>
              <a:t>a</a:t>
            </a:r>
            <a:r>
              <a:rPr sz="2400" spc="-40" dirty="0">
                <a:latin typeface="Carlito"/>
                <a:cs typeface="Carlito"/>
              </a:rPr>
              <a:t>k</a:t>
            </a:r>
            <a:r>
              <a:rPr sz="2400" spc="-15" dirty="0">
                <a:latin typeface="Carlito"/>
                <a:cs typeface="Carlito"/>
              </a:rPr>
              <a:t>u</a:t>
            </a:r>
            <a:r>
              <a:rPr sz="2400" spc="-40" dirty="0">
                <a:latin typeface="Carlito"/>
                <a:cs typeface="Carlito"/>
              </a:rPr>
              <a:t>k</a:t>
            </a:r>
            <a:r>
              <a:rPr sz="2400" spc="-25" dirty="0">
                <a:latin typeface="Carlito"/>
                <a:cs typeface="Carlito"/>
              </a:rPr>
              <a:t>a</a:t>
            </a:r>
            <a:r>
              <a:rPr sz="2400" dirty="0">
                <a:latin typeface="Carlito"/>
                <a:cs typeface="Carlito"/>
              </a:rPr>
              <a:t>n  </a:t>
            </a:r>
            <a:r>
              <a:rPr sz="2400" spc="-10" dirty="0">
                <a:latin typeface="Carlito"/>
                <a:cs typeface="Carlito"/>
              </a:rPr>
              <a:t>adaptasi </a:t>
            </a:r>
            <a:r>
              <a:rPr sz="2400" dirty="0">
                <a:latin typeface="Carlito"/>
                <a:cs typeface="Carlito"/>
              </a:rPr>
              <a:t>sesuai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dengan</a:t>
            </a:r>
            <a:r>
              <a:rPr lang="en-US" sz="2400" spc="-10" dirty="0">
                <a:latin typeface="Carlito"/>
                <a:cs typeface="Carlito"/>
              </a:rPr>
              <a:t>;</a:t>
            </a:r>
            <a:endParaRPr sz="2400" dirty="0">
              <a:latin typeface="Carlito"/>
              <a:cs typeface="Carlito"/>
            </a:endParaRPr>
          </a:p>
          <a:p>
            <a:pPr marL="983615" marR="394970" lvl="1" indent="-514350" algn="just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  <a:tabLst>
                <a:tab pos="366395" algn="l"/>
              </a:tabLst>
            </a:pPr>
            <a:r>
              <a:rPr sz="2400" b="1" spc="-10" dirty="0">
                <a:latin typeface="Carlito"/>
                <a:cs typeface="Carlito"/>
              </a:rPr>
              <a:t>Pengembangan </a:t>
            </a:r>
            <a:r>
              <a:rPr sz="2400" b="1" spc="-15" dirty="0">
                <a:latin typeface="Carlito"/>
                <a:cs typeface="Carlito"/>
              </a:rPr>
              <a:t>kekhasan</a:t>
            </a:r>
            <a:r>
              <a:rPr sz="2400" b="1" spc="-100" dirty="0">
                <a:latin typeface="Carlito"/>
                <a:cs typeface="Carlito"/>
              </a:rPr>
              <a:t> </a:t>
            </a:r>
            <a:r>
              <a:rPr sz="2400" b="1" dirty="0">
                <a:latin typeface="Carlito"/>
                <a:cs typeface="Carlito"/>
              </a:rPr>
              <a:t>nilai-  </a:t>
            </a:r>
            <a:r>
              <a:rPr sz="2400" b="1" spc="-5" dirty="0">
                <a:latin typeface="Carlito"/>
                <a:cs typeface="Carlito"/>
              </a:rPr>
              <a:t>nilai madrasah</a:t>
            </a:r>
            <a:r>
              <a:rPr sz="2400" spc="-5" dirty="0">
                <a:latin typeface="Carlito"/>
                <a:cs typeface="Carlito"/>
              </a:rPr>
              <a:t>;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dan</a:t>
            </a:r>
          </a:p>
          <a:p>
            <a:pPr marL="983615" marR="837565" lvl="1" indent="-514350" algn="just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  <a:tabLst>
                <a:tab pos="366395" algn="l"/>
              </a:tabLst>
            </a:pPr>
            <a:r>
              <a:rPr sz="2400" b="1" spc="-5" dirty="0">
                <a:latin typeface="Carlito"/>
                <a:cs typeface="Carlito"/>
              </a:rPr>
              <a:t>Kebutuhan pembelajaran</a:t>
            </a:r>
            <a:r>
              <a:rPr sz="2400" b="1" spc="-135" dirty="0">
                <a:latin typeface="Carlito"/>
                <a:cs typeface="Carlito"/>
              </a:rPr>
              <a:t> </a:t>
            </a:r>
            <a:r>
              <a:rPr sz="2400" b="1" dirty="0">
                <a:latin typeface="Carlito"/>
                <a:cs typeface="Carlito"/>
              </a:rPr>
              <a:t>di  </a:t>
            </a:r>
            <a:r>
              <a:rPr sz="2400" b="1" spc="-5" dirty="0">
                <a:latin typeface="Carlito"/>
                <a:cs typeface="Carlito"/>
              </a:rPr>
              <a:t>madrasah</a:t>
            </a:r>
            <a:r>
              <a:rPr lang="en-US" sz="2400" spc="-5" dirty="0">
                <a:latin typeface="Carlito"/>
                <a:cs typeface="Carlito"/>
              </a:rPr>
              <a:t>. </a:t>
            </a:r>
            <a:endParaRPr sz="24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10006" y="6128067"/>
          <a:ext cx="1806574" cy="183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248400" y="685800"/>
            <a:ext cx="4846320" cy="903451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algn="just">
              <a:lnSpc>
                <a:spcPct val="95000"/>
              </a:lnSpc>
              <a:spcBef>
                <a:spcPts val="204"/>
              </a:spcBef>
            </a:pPr>
            <a:r>
              <a:rPr sz="2000" spc="-15" dirty="0">
                <a:cs typeface="Carlito"/>
              </a:rPr>
              <a:t>Strategi penyelenggaraan </a:t>
            </a:r>
            <a:r>
              <a:rPr sz="2000" spc="-10" dirty="0">
                <a:cs typeface="Carlito"/>
              </a:rPr>
              <a:t>pembelajaran </a:t>
            </a:r>
            <a:r>
              <a:rPr sz="2000" spc="-5" dirty="0">
                <a:cs typeface="Carlito"/>
              </a:rPr>
              <a:t>pada </a:t>
            </a:r>
            <a:r>
              <a:rPr sz="2000" dirty="0">
                <a:cs typeface="Carlito"/>
              </a:rPr>
              <a:t>masa  </a:t>
            </a:r>
            <a:r>
              <a:rPr sz="2000" spc="-10" dirty="0">
                <a:cs typeface="Carlito"/>
              </a:rPr>
              <a:t>pemberlakuan Kurikulum </a:t>
            </a:r>
            <a:r>
              <a:rPr sz="2000" spc="-15" dirty="0">
                <a:cs typeface="Carlito"/>
              </a:rPr>
              <a:t>Merdeka </a:t>
            </a:r>
            <a:r>
              <a:rPr sz="2000" b="1" spc="-10" dirty="0">
                <a:cs typeface="Carlito"/>
              </a:rPr>
              <a:t>diberikan </a:t>
            </a:r>
            <a:r>
              <a:rPr sz="2000" b="1" spc="-5" dirty="0">
                <a:cs typeface="Carlito"/>
              </a:rPr>
              <a:t>pilihan</a:t>
            </a:r>
            <a:r>
              <a:rPr sz="2000" spc="-5" dirty="0">
                <a:cs typeface="Carlito"/>
              </a:rPr>
              <a:t>  </a:t>
            </a:r>
            <a:r>
              <a:rPr sz="2000" spc="-10" dirty="0">
                <a:cs typeface="Carlito"/>
              </a:rPr>
              <a:t>sebagai</a:t>
            </a:r>
            <a:r>
              <a:rPr sz="2000" spc="25" dirty="0">
                <a:cs typeface="Carlito"/>
              </a:rPr>
              <a:t> </a:t>
            </a:r>
            <a:r>
              <a:rPr sz="2000" spc="-10" dirty="0">
                <a:cs typeface="Carlito"/>
              </a:rPr>
              <a:t>berikut;</a:t>
            </a:r>
            <a:endParaRPr sz="2000" dirty="0"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48400" y="1911835"/>
            <a:ext cx="5311140" cy="4427493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360680" marR="5715" indent="-360680" algn="just">
              <a:lnSpc>
                <a:spcPct val="95000"/>
              </a:lnSpc>
              <a:spcBef>
                <a:spcPts val="204"/>
              </a:spcBef>
              <a:buAutoNum type="arabicPeriod"/>
              <a:tabLst>
                <a:tab pos="360680" algn="l"/>
              </a:tabLst>
            </a:pPr>
            <a:r>
              <a:rPr sz="2000" b="1" spc="-10" dirty="0">
                <a:solidFill>
                  <a:srgbClr val="C00000"/>
                </a:solidFill>
                <a:cs typeface="Carlito"/>
              </a:rPr>
              <a:t>Madrasah </a:t>
            </a:r>
            <a:r>
              <a:rPr sz="2000" b="1" spc="-10" dirty="0" err="1">
                <a:solidFill>
                  <a:srgbClr val="C00000"/>
                </a:solidFill>
                <a:cs typeface="Carlito"/>
              </a:rPr>
              <a:t>menerapkan</a:t>
            </a:r>
            <a:r>
              <a:rPr sz="2000" b="1" spc="-10" dirty="0">
                <a:solidFill>
                  <a:srgbClr val="C00000"/>
                </a:solidFill>
                <a:cs typeface="Carlito"/>
              </a:rPr>
              <a:t> </a:t>
            </a:r>
            <a:r>
              <a:rPr lang="en-US" sz="2000" b="1" spc="-10" dirty="0" err="1">
                <a:solidFill>
                  <a:srgbClr val="C00000"/>
                </a:solidFill>
                <a:cs typeface="Carlito"/>
              </a:rPr>
              <a:t>K</a:t>
            </a:r>
            <a:r>
              <a:rPr sz="2000" b="1" spc="-10" dirty="0" err="1">
                <a:solidFill>
                  <a:srgbClr val="C00000"/>
                </a:solidFill>
                <a:cs typeface="Carlito"/>
              </a:rPr>
              <a:t>urikulum</a:t>
            </a:r>
            <a:r>
              <a:rPr sz="2000" b="1" spc="-10" dirty="0">
                <a:solidFill>
                  <a:srgbClr val="C00000"/>
                </a:solidFill>
                <a:cs typeface="Carlito"/>
              </a:rPr>
              <a:t> </a:t>
            </a:r>
            <a:r>
              <a:rPr sz="2000" b="1" dirty="0">
                <a:solidFill>
                  <a:srgbClr val="C00000"/>
                </a:solidFill>
                <a:cs typeface="Carlito"/>
              </a:rPr>
              <a:t>2013</a:t>
            </a:r>
            <a:r>
              <a:rPr sz="2000" dirty="0">
                <a:cs typeface="Carlito"/>
              </a:rPr>
              <a:t>, </a:t>
            </a:r>
            <a:r>
              <a:rPr sz="2000" spc="-5" dirty="0">
                <a:cs typeface="Carlito"/>
              </a:rPr>
              <a:t>dengan  </a:t>
            </a:r>
            <a:r>
              <a:rPr sz="2000" spc="-10" dirty="0">
                <a:cs typeface="Carlito"/>
              </a:rPr>
              <a:t>Standar </a:t>
            </a:r>
            <a:r>
              <a:rPr sz="2000" spc="-5" dirty="0">
                <a:cs typeface="Carlito"/>
              </a:rPr>
              <a:t>Isi, </a:t>
            </a:r>
            <a:r>
              <a:rPr sz="2000" spc="-10" dirty="0">
                <a:cs typeface="Carlito"/>
              </a:rPr>
              <a:t>Kompetensi Inti </a:t>
            </a:r>
            <a:r>
              <a:rPr sz="2000" spc="-5" dirty="0">
                <a:cs typeface="Carlito"/>
              </a:rPr>
              <a:t>(KI) dan </a:t>
            </a:r>
            <a:r>
              <a:rPr sz="2000" spc="-10" dirty="0">
                <a:cs typeface="Carlito"/>
              </a:rPr>
              <a:t>Kompetensi  </a:t>
            </a:r>
            <a:r>
              <a:rPr sz="2000" spc="-5" dirty="0">
                <a:cs typeface="Carlito"/>
              </a:rPr>
              <a:t>Dasar (KD) </a:t>
            </a:r>
            <a:r>
              <a:rPr sz="2000" spc="-10" dirty="0">
                <a:cs typeface="Carlito"/>
              </a:rPr>
              <a:t>yang </a:t>
            </a:r>
            <a:r>
              <a:rPr sz="2000" spc="-15" dirty="0">
                <a:cs typeface="Carlito"/>
              </a:rPr>
              <a:t>ditetapkan </a:t>
            </a:r>
            <a:r>
              <a:rPr sz="2000" spc="-5" dirty="0">
                <a:cs typeface="Carlito"/>
              </a:rPr>
              <a:t>oleh pemerintah,  </a:t>
            </a:r>
            <a:r>
              <a:rPr sz="2000" b="1" spc="-10" dirty="0">
                <a:cs typeface="Carlito"/>
              </a:rPr>
              <a:t>dengan </a:t>
            </a:r>
            <a:r>
              <a:rPr sz="2000" b="1" dirty="0">
                <a:cs typeface="Carlito"/>
              </a:rPr>
              <a:t>memberi </a:t>
            </a:r>
            <a:r>
              <a:rPr sz="2000" b="1" spc="-15" dirty="0">
                <a:cs typeface="Carlito"/>
              </a:rPr>
              <a:t>kewenangan </a:t>
            </a:r>
            <a:r>
              <a:rPr sz="2000" b="1" spc="-5" dirty="0">
                <a:cs typeface="Carlito"/>
              </a:rPr>
              <a:t>madrasah </a:t>
            </a:r>
            <a:r>
              <a:rPr sz="2000" b="1" spc="-10" dirty="0">
                <a:cs typeface="Carlito"/>
              </a:rPr>
              <a:t>melakukan  </a:t>
            </a:r>
            <a:r>
              <a:rPr sz="2000" b="1" spc="-5" dirty="0">
                <a:cs typeface="Carlito"/>
              </a:rPr>
              <a:t>kreasi dan </a:t>
            </a:r>
            <a:r>
              <a:rPr sz="2000" b="1" spc="-10" dirty="0">
                <a:cs typeface="Carlito"/>
              </a:rPr>
              <a:t>inovasi </a:t>
            </a:r>
            <a:r>
              <a:rPr sz="2000" b="1" spc="-5" dirty="0">
                <a:cs typeface="Carlito"/>
              </a:rPr>
              <a:t>dalam mengembangkan </a:t>
            </a:r>
            <a:r>
              <a:rPr sz="2000" b="1" spc="-10" dirty="0">
                <a:cs typeface="Carlito"/>
              </a:rPr>
              <a:t>kurikulum  operasional </a:t>
            </a:r>
            <a:r>
              <a:rPr sz="2000" b="1" spc="-5" dirty="0">
                <a:cs typeface="Carlito"/>
              </a:rPr>
              <a:t>di masing-masing</a:t>
            </a:r>
            <a:r>
              <a:rPr sz="2000" b="1" spc="90" dirty="0">
                <a:cs typeface="Carlito"/>
              </a:rPr>
              <a:t> </a:t>
            </a:r>
            <a:r>
              <a:rPr sz="2000" b="1" spc="-10" dirty="0">
                <a:cs typeface="Carlito"/>
              </a:rPr>
              <a:t>madrasah</a:t>
            </a:r>
            <a:r>
              <a:rPr sz="2000" spc="-10" dirty="0">
                <a:cs typeface="Carlito"/>
              </a:rPr>
              <a:t>.</a:t>
            </a:r>
            <a:endParaRPr sz="2000" dirty="0"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284F7C"/>
              </a:buClr>
              <a:buFont typeface="Carlito"/>
              <a:buAutoNum type="arabicPeriod"/>
            </a:pPr>
            <a:endParaRPr sz="2000" dirty="0">
              <a:cs typeface="Carlito"/>
            </a:endParaRPr>
          </a:p>
          <a:p>
            <a:pPr marL="340360" marR="5080" indent="-340360" algn="just">
              <a:lnSpc>
                <a:spcPct val="95200"/>
              </a:lnSpc>
              <a:buAutoNum type="arabicPeriod"/>
              <a:tabLst>
                <a:tab pos="340360" algn="l"/>
              </a:tabLst>
            </a:pPr>
            <a:r>
              <a:rPr sz="2000" b="1" spc="-5" dirty="0">
                <a:solidFill>
                  <a:srgbClr val="C00000"/>
                </a:solidFill>
                <a:cs typeface="Carlito"/>
              </a:rPr>
              <a:t>Madrasah </a:t>
            </a:r>
            <a:r>
              <a:rPr sz="2000" b="1" spc="-10" dirty="0">
                <a:solidFill>
                  <a:srgbClr val="C00000"/>
                </a:solidFill>
                <a:cs typeface="Carlito"/>
              </a:rPr>
              <a:t>menerapkan Kurikulum Merdeka </a:t>
            </a:r>
            <a:r>
              <a:rPr sz="2000" spc="-5" dirty="0">
                <a:cs typeface="Carlito"/>
              </a:rPr>
              <a:t>dengan  </a:t>
            </a:r>
            <a:r>
              <a:rPr sz="2000" spc="-10" dirty="0">
                <a:cs typeface="Carlito"/>
              </a:rPr>
              <a:t>Standar </a:t>
            </a:r>
            <a:r>
              <a:rPr sz="2000" dirty="0">
                <a:cs typeface="Carlito"/>
              </a:rPr>
              <a:t>Isi </a:t>
            </a:r>
            <a:r>
              <a:rPr sz="2000" spc="-5" dirty="0">
                <a:cs typeface="Carlito"/>
              </a:rPr>
              <a:t>dan Capaian </a:t>
            </a:r>
            <a:r>
              <a:rPr sz="2000" spc="-10" dirty="0">
                <a:cs typeface="Carlito"/>
              </a:rPr>
              <a:t>Pembelajaran yang  </a:t>
            </a:r>
            <a:r>
              <a:rPr sz="2000" spc="-15" dirty="0">
                <a:cs typeface="Carlito"/>
              </a:rPr>
              <a:t>ditetapkan </a:t>
            </a:r>
            <a:r>
              <a:rPr sz="2000" spc="-5" dirty="0">
                <a:cs typeface="Carlito"/>
              </a:rPr>
              <a:t>oleh pemerintah, </a:t>
            </a:r>
            <a:r>
              <a:rPr sz="2000" b="1" spc="-5" dirty="0">
                <a:cs typeface="Carlito"/>
              </a:rPr>
              <a:t>dengan </a:t>
            </a:r>
            <a:r>
              <a:rPr sz="2000" b="1" dirty="0">
                <a:cs typeface="Carlito"/>
              </a:rPr>
              <a:t>memberi  </a:t>
            </a:r>
            <a:r>
              <a:rPr sz="2000" b="1" spc="-15" dirty="0">
                <a:cs typeface="Carlito"/>
              </a:rPr>
              <a:t>kewenangan </a:t>
            </a:r>
            <a:r>
              <a:rPr sz="2000" b="1" spc="-5" dirty="0">
                <a:cs typeface="Carlito"/>
              </a:rPr>
              <a:t>madrasah </a:t>
            </a:r>
            <a:r>
              <a:rPr sz="2000" b="1" spc="-10" dirty="0">
                <a:cs typeface="Carlito"/>
              </a:rPr>
              <a:t>melakukan </a:t>
            </a:r>
            <a:r>
              <a:rPr sz="2000" b="1" spc="-5" dirty="0">
                <a:cs typeface="Carlito"/>
              </a:rPr>
              <a:t>kreasi dan inovasi  dalam mengembangkan </a:t>
            </a:r>
            <a:r>
              <a:rPr sz="2000" b="1" spc="-10" dirty="0">
                <a:cs typeface="Carlito"/>
              </a:rPr>
              <a:t>kurikulum operasional di  </a:t>
            </a:r>
            <a:r>
              <a:rPr sz="2000" b="1" spc="-5" dirty="0">
                <a:cs typeface="Carlito"/>
              </a:rPr>
              <a:t>masing-masing </a:t>
            </a:r>
            <a:r>
              <a:rPr sz="2000" b="1" spc="-10" dirty="0">
                <a:cs typeface="Carlito"/>
              </a:rPr>
              <a:t>madrasah</a:t>
            </a:r>
            <a:r>
              <a:rPr sz="2000" spc="-10" dirty="0">
                <a:cs typeface="Carlito"/>
              </a:rPr>
              <a:t>.</a:t>
            </a:r>
            <a:endParaRPr sz="2000" dirty="0">
              <a:cs typeface="Carlito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F6B90D55-3F02-4CDD-B15F-4B3ECBFAEA23}"/>
              </a:ext>
            </a:extLst>
          </p:cNvPr>
          <p:cNvSpPr txBox="1">
            <a:spLocks/>
          </p:cNvSpPr>
          <p:nvPr/>
        </p:nvSpPr>
        <p:spPr>
          <a:xfrm>
            <a:off x="510418" y="906508"/>
            <a:ext cx="484632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100" b="1" i="0">
                <a:solidFill>
                  <a:srgbClr val="17406C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3200" kern="0" spc="-5" dirty="0" err="1">
                <a:solidFill>
                  <a:srgbClr val="FFFFFF"/>
                </a:solidFill>
              </a:rPr>
              <a:t>Kebijakan</a:t>
            </a:r>
            <a:r>
              <a:rPr lang="en-GB" sz="3200" kern="0" spc="-5" dirty="0">
                <a:solidFill>
                  <a:srgbClr val="FFFFFF"/>
                </a:solidFill>
              </a:rPr>
              <a:t> </a:t>
            </a:r>
            <a:r>
              <a:rPr lang="en-GB" sz="3200" kern="0" spc="-5" dirty="0" err="1">
                <a:solidFill>
                  <a:srgbClr val="FFFFFF"/>
                </a:solidFill>
              </a:rPr>
              <a:t>Implementasi</a:t>
            </a:r>
            <a:r>
              <a:rPr lang="en-GB" sz="3200" kern="0" spc="-5" dirty="0">
                <a:solidFill>
                  <a:srgbClr val="FFFFFF"/>
                </a:solidFill>
              </a:rPr>
              <a:t> </a:t>
            </a:r>
            <a:r>
              <a:rPr lang="en-GB" sz="3200" kern="0" spc="-5" dirty="0" err="1">
                <a:solidFill>
                  <a:srgbClr val="FFFFFF"/>
                </a:solidFill>
              </a:rPr>
              <a:t>Kurikulum</a:t>
            </a:r>
            <a:r>
              <a:rPr lang="en-GB" sz="3200" kern="0" spc="-5" dirty="0">
                <a:solidFill>
                  <a:srgbClr val="FFFFFF"/>
                </a:solidFill>
              </a:rPr>
              <a:t> di Madrasah</a:t>
            </a:r>
            <a:endParaRPr lang="en-GB" sz="3200" kern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221232-2C7B-0797-5105-305447ACEC67}"/>
              </a:ext>
            </a:extLst>
          </p:cNvPr>
          <p:cNvSpPr txBox="1"/>
          <p:nvPr/>
        </p:nvSpPr>
        <p:spPr>
          <a:xfrm>
            <a:off x="632460" y="3686684"/>
            <a:ext cx="4564233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Madrasah </a:t>
            </a:r>
            <a:r>
              <a:rPr lang="en-US" sz="3200" b="1" dirty="0" err="1">
                <a:solidFill>
                  <a:srgbClr val="FF0000"/>
                </a:solidFill>
              </a:rPr>
              <a:t>dapat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Memilih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10006" y="6128067"/>
          <a:ext cx="1806574" cy="183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258877" y="463575"/>
            <a:ext cx="5400040" cy="699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Pelaksanaan </a:t>
            </a:r>
            <a:r>
              <a:rPr sz="2000" b="1" spc="-5" dirty="0">
                <a:solidFill>
                  <a:srgbClr val="FF0000"/>
                </a:solidFill>
                <a:latin typeface="Carlito"/>
                <a:cs typeface="Carlito"/>
              </a:rPr>
              <a:t>Kurikulum 2013 </a:t>
            </a:r>
            <a:r>
              <a:rPr sz="2000" b="1" dirty="0">
                <a:solidFill>
                  <a:srgbClr val="FF0000"/>
                </a:solidFill>
                <a:latin typeface="Carlito"/>
                <a:cs typeface="Carlito"/>
              </a:rPr>
              <a:t>di </a:t>
            </a:r>
            <a:r>
              <a:rPr sz="2000" b="1" spc="-5" dirty="0">
                <a:solidFill>
                  <a:srgbClr val="FF0000"/>
                </a:solidFill>
                <a:latin typeface="Carlito"/>
                <a:cs typeface="Carlito"/>
              </a:rPr>
              <a:t>Madrasah </a:t>
            </a:r>
            <a:r>
              <a:rPr sz="2000" b="1" spc="-10" dirty="0">
                <a:latin typeface="Carlito"/>
                <a:cs typeface="Carlito"/>
              </a:rPr>
              <a:t>ditentukan </a:t>
            </a:r>
            <a:r>
              <a:rPr sz="2000" b="1" spc="-5" dirty="0">
                <a:latin typeface="Carlito"/>
                <a:cs typeface="Carlito"/>
              </a:rPr>
              <a:t>sebagai  berikut:</a:t>
            </a:r>
            <a:endParaRPr sz="2000" dirty="0">
              <a:latin typeface="Carlito"/>
              <a:cs typeface="Carlito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524827" y="1371600"/>
            <a:ext cx="11134090" cy="47765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024245" marR="209550" indent="-266700">
              <a:lnSpc>
                <a:spcPct val="114999"/>
              </a:lnSpc>
              <a:spcBef>
                <a:spcPts val="95"/>
              </a:spcBef>
              <a:buAutoNum type="arabicPeriod"/>
              <a:tabLst>
                <a:tab pos="6007100" algn="l"/>
              </a:tabLst>
            </a:pPr>
            <a:r>
              <a:rPr sz="1800" b="0" spc="-5" dirty="0">
                <a:solidFill>
                  <a:schemeClr val="tx1"/>
                </a:solidFill>
              </a:rPr>
              <a:t>Standar Isi, </a:t>
            </a:r>
            <a:r>
              <a:rPr sz="1800" b="0" spc="-10" dirty="0">
                <a:solidFill>
                  <a:schemeClr val="tx1"/>
                </a:solidFill>
              </a:rPr>
              <a:t>Kompetensi Inti </a:t>
            </a:r>
            <a:r>
              <a:rPr sz="1800" b="0" dirty="0">
                <a:solidFill>
                  <a:schemeClr val="tx1"/>
                </a:solidFill>
              </a:rPr>
              <a:t>dan </a:t>
            </a:r>
            <a:r>
              <a:rPr sz="1800" b="0" spc="-10" dirty="0">
                <a:solidFill>
                  <a:schemeClr val="tx1"/>
                </a:solidFill>
              </a:rPr>
              <a:t>Kompetensi </a:t>
            </a:r>
            <a:r>
              <a:rPr sz="1800" b="0" dirty="0">
                <a:solidFill>
                  <a:schemeClr val="tx1"/>
                </a:solidFill>
              </a:rPr>
              <a:t>Dasar </a:t>
            </a:r>
            <a:r>
              <a:rPr sz="1800" b="0" spc="-10" dirty="0">
                <a:solidFill>
                  <a:schemeClr val="tx1"/>
                </a:solidFill>
              </a:rPr>
              <a:t>mata  </a:t>
            </a:r>
            <a:r>
              <a:rPr sz="1800" b="0" spc="-5" dirty="0">
                <a:solidFill>
                  <a:schemeClr val="tx1"/>
                </a:solidFill>
              </a:rPr>
              <a:t>pelajaran </a:t>
            </a:r>
            <a:r>
              <a:rPr sz="1800" b="0" dirty="0">
                <a:solidFill>
                  <a:schemeClr val="tx1"/>
                </a:solidFill>
              </a:rPr>
              <a:t>selain </a:t>
            </a:r>
            <a:r>
              <a:rPr sz="1800" b="0" spc="-5" dirty="0">
                <a:solidFill>
                  <a:schemeClr val="tx1"/>
                </a:solidFill>
              </a:rPr>
              <a:t>Pendidikan </a:t>
            </a:r>
            <a:r>
              <a:rPr sz="1800" b="0" spc="-10" dirty="0">
                <a:solidFill>
                  <a:schemeClr val="tx1"/>
                </a:solidFill>
              </a:rPr>
              <a:t>Agama </a:t>
            </a:r>
            <a:r>
              <a:rPr sz="1800" b="0" dirty="0">
                <a:solidFill>
                  <a:schemeClr val="tx1"/>
                </a:solidFill>
              </a:rPr>
              <a:t>Islam dan Bahasa</a:t>
            </a:r>
            <a:r>
              <a:rPr sz="1800" b="0" spc="-150" dirty="0">
                <a:solidFill>
                  <a:schemeClr val="tx1"/>
                </a:solidFill>
              </a:rPr>
              <a:t> </a:t>
            </a:r>
            <a:r>
              <a:rPr sz="1800" b="0" spc="-15" dirty="0">
                <a:solidFill>
                  <a:schemeClr val="tx1"/>
                </a:solidFill>
              </a:rPr>
              <a:t>Arab  </a:t>
            </a:r>
            <a:r>
              <a:rPr sz="1800" b="0" spc="-10" dirty="0">
                <a:solidFill>
                  <a:schemeClr val="tx1"/>
                </a:solidFill>
              </a:rPr>
              <a:t>berdasarkan </a:t>
            </a:r>
            <a:r>
              <a:rPr sz="1800" b="0" spc="-15" dirty="0">
                <a:solidFill>
                  <a:schemeClr val="tx1"/>
                </a:solidFill>
              </a:rPr>
              <a:t>ketetapan </a:t>
            </a:r>
            <a:r>
              <a:rPr sz="1800" b="0" spc="-5" dirty="0">
                <a:solidFill>
                  <a:schemeClr val="tx1"/>
                </a:solidFill>
              </a:rPr>
              <a:t>dari </a:t>
            </a:r>
            <a:r>
              <a:rPr sz="1800" spc="-10" dirty="0">
                <a:solidFill>
                  <a:schemeClr val="tx1"/>
                </a:solidFill>
              </a:rPr>
              <a:t>Kemendikbudristek</a:t>
            </a:r>
            <a:r>
              <a:rPr sz="1800" b="0" spc="-15" dirty="0">
                <a:solidFill>
                  <a:schemeClr val="tx1"/>
                </a:solidFill>
              </a:rPr>
              <a:t>.</a:t>
            </a:r>
          </a:p>
          <a:p>
            <a:pPr marL="5744845">
              <a:lnSpc>
                <a:spcPct val="100000"/>
              </a:lnSpc>
              <a:spcBef>
                <a:spcPts val="15"/>
              </a:spcBef>
              <a:buClr>
                <a:srgbClr val="284F7C"/>
              </a:buClr>
              <a:buFont typeface="Carlito"/>
              <a:buAutoNum type="arabicPeriod"/>
            </a:pPr>
            <a:endParaRPr sz="1800" b="0" dirty="0">
              <a:solidFill>
                <a:schemeClr val="tx1"/>
              </a:solidFill>
            </a:endParaRPr>
          </a:p>
          <a:p>
            <a:pPr marL="6024245" marR="483870" indent="-266700">
              <a:lnSpc>
                <a:spcPct val="115100"/>
              </a:lnSpc>
              <a:buAutoNum type="arabicPeriod"/>
              <a:tabLst>
                <a:tab pos="6006465" algn="l"/>
              </a:tabLst>
            </a:pPr>
            <a:r>
              <a:rPr sz="1800" b="0" spc="-5" dirty="0">
                <a:solidFill>
                  <a:schemeClr val="tx1"/>
                </a:solidFill>
              </a:rPr>
              <a:t>Standar Isi, </a:t>
            </a:r>
            <a:r>
              <a:rPr sz="1800" b="0" spc="-10" dirty="0">
                <a:solidFill>
                  <a:schemeClr val="tx1"/>
                </a:solidFill>
              </a:rPr>
              <a:t>Kompetensi Inti </a:t>
            </a:r>
            <a:r>
              <a:rPr sz="1800" b="0" dirty="0">
                <a:solidFill>
                  <a:schemeClr val="tx1"/>
                </a:solidFill>
              </a:rPr>
              <a:t>dan </a:t>
            </a:r>
            <a:r>
              <a:rPr sz="1800" b="0" spc="-10" dirty="0">
                <a:solidFill>
                  <a:schemeClr val="tx1"/>
                </a:solidFill>
              </a:rPr>
              <a:t>Kompetensi </a:t>
            </a:r>
            <a:r>
              <a:rPr sz="1800" b="0" dirty="0">
                <a:solidFill>
                  <a:schemeClr val="tx1"/>
                </a:solidFill>
              </a:rPr>
              <a:t>Dasar  </a:t>
            </a:r>
            <a:r>
              <a:rPr sz="1800" b="0" spc="-5" dirty="0">
                <a:solidFill>
                  <a:schemeClr val="tx1"/>
                </a:solidFill>
              </a:rPr>
              <a:t>Pendidikan </a:t>
            </a:r>
            <a:r>
              <a:rPr sz="1800" b="0" spc="-10" dirty="0">
                <a:solidFill>
                  <a:schemeClr val="tx1"/>
                </a:solidFill>
              </a:rPr>
              <a:t>Agama </a:t>
            </a:r>
            <a:r>
              <a:rPr sz="1800" b="0" dirty="0">
                <a:solidFill>
                  <a:schemeClr val="tx1"/>
                </a:solidFill>
              </a:rPr>
              <a:t>Islam dan Bahasa </a:t>
            </a:r>
            <a:r>
              <a:rPr sz="1800" b="0" spc="-15" dirty="0">
                <a:solidFill>
                  <a:schemeClr val="tx1"/>
                </a:solidFill>
              </a:rPr>
              <a:t>Arab</a:t>
            </a:r>
            <a:r>
              <a:rPr sz="1800" b="0" spc="-105" dirty="0">
                <a:solidFill>
                  <a:schemeClr val="tx1"/>
                </a:solidFill>
              </a:rPr>
              <a:t> </a:t>
            </a:r>
            <a:r>
              <a:rPr sz="1800" b="0" spc="-5" dirty="0">
                <a:solidFill>
                  <a:schemeClr val="tx1"/>
                </a:solidFill>
              </a:rPr>
              <a:t>berdasarkan  Keputusan </a:t>
            </a:r>
            <a:r>
              <a:rPr sz="1800" b="0" spc="-10" dirty="0">
                <a:solidFill>
                  <a:schemeClr val="tx1"/>
                </a:solidFill>
              </a:rPr>
              <a:t>Menteri Agama </a:t>
            </a:r>
            <a:r>
              <a:rPr sz="1800" b="0" dirty="0">
                <a:solidFill>
                  <a:schemeClr val="tx1"/>
                </a:solidFill>
              </a:rPr>
              <a:t>Nomor 183 </a:t>
            </a:r>
            <a:r>
              <a:rPr sz="1800" b="0" spc="-25" dirty="0">
                <a:solidFill>
                  <a:schemeClr val="tx1"/>
                </a:solidFill>
              </a:rPr>
              <a:t>Tahun</a:t>
            </a:r>
            <a:r>
              <a:rPr sz="1800" b="0" spc="-40" dirty="0">
                <a:solidFill>
                  <a:schemeClr val="tx1"/>
                </a:solidFill>
              </a:rPr>
              <a:t> </a:t>
            </a:r>
            <a:r>
              <a:rPr sz="1800" b="0" dirty="0">
                <a:solidFill>
                  <a:schemeClr val="tx1"/>
                </a:solidFill>
              </a:rPr>
              <a:t>2019.</a:t>
            </a:r>
          </a:p>
          <a:p>
            <a:pPr marL="5744845">
              <a:lnSpc>
                <a:spcPct val="100000"/>
              </a:lnSpc>
              <a:buClr>
                <a:srgbClr val="284F7C"/>
              </a:buClr>
              <a:buFont typeface="Carlito"/>
              <a:buAutoNum type="arabicPeriod"/>
            </a:pPr>
            <a:endParaRPr sz="1800" b="0" dirty="0">
              <a:solidFill>
                <a:schemeClr val="tx1"/>
              </a:solidFill>
            </a:endParaRPr>
          </a:p>
          <a:p>
            <a:pPr marL="6006465" indent="-249554">
              <a:lnSpc>
                <a:spcPct val="100000"/>
              </a:lnSpc>
              <a:buAutoNum type="arabicPeriod"/>
              <a:tabLst>
                <a:tab pos="6007100" algn="l"/>
              </a:tabLst>
            </a:pPr>
            <a:r>
              <a:rPr sz="1800" b="0" spc="-10" dirty="0">
                <a:solidFill>
                  <a:schemeClr val="tx1"/>
                </a:solidFill>
              </a:rPr>
              <a:t>Implementasi </a:t>
            </a:r>
            <a:r>
              <a:rPr sz="1800" b="0" spc="-5" dirty="0">
                <a:solidFill>
                  <a:schemeClr val="tx1"/>
                </a:solidFill>
              </a:rPr>
              <a:t>Kurikulum </a:t>
            </a:r>
            <a:r>
              <a:rPr sz="1800" b="0" dirty="0">
                <a:solidFill>
                  <a:schemeClr val="tx1"/>
                </a:solidFill>
              </a:rPr>
              <a:t>RA </a:t>
            </a:r>
            <a:r>
              <a:rPr sz="1800" b="0" spc="-10" dirty="0">
                <a:solidFill>
                  <a:schemeClr val="tx1"/>
                </a:solidFill>
              </a:rPr>
              <a:t>berdasarkan </a:t>
            </a:r>
            <a:r>
              <a:rPr sz="1800" b="0" spc="-5" dirty="0">
                <a:solidFill>
                  <a:schemeClr val="tx1"/>
                </a:solidFill>
              </a:rPr>
              <a:t>Keputusan</a:t>
            </a:r>
            <a:r>
              <a:rPr sz="1800" b="0" spc="45" dirty="0">
                <a:solidFill>
                  <a:schemeClr val="tx1"/>
                </a:solidFill>
              </a:rPr>
              <a:t> </a:t>
            </a:r>
            <a:r>
              <a:rPr sz="1800" b="0" spc="-15" dirty="0">
                <a:solidFill>
                  <a:schemeClr val="tx1"/>
                </a:solidFill>
              </a:rPr>
              <a:t>Menteri </a:t>
            </a:r>
            <a:r>
              <a:rPr sz="1800" b="0" spc="-10" dirty="0">
                <a:solidFill>
                  <a:schemeClr val="tx1"/>
                </a:solidFill>
              </a:rPr>
              <a:t>Agama </a:t>
            </a:r>
            <a:r>
              <a:rPr sz="1800" b="0" dirty="0">
                <a:solidFill>
                  <a:schemeClr val="tx1"/>
                </a:solidFill>
              </a:rPr>
              <a:t>Nomor 792 </a:t>
            </a:r>
            <a:r>
              <a:rPr sz="1800" b="0" spc="-25" dirty="0">
                <a:solidFill>
                  <a:schemeClr val="tx1"/>
                </a:solidFill>
              </a:rPr>
              <a:t>Tahun</a:t>
            </a:r>
            <a:r>
              <a:rPr sz="1800" b="0" spc="-45" dirty="0">
                <a:solidFill>
                  <a:schemeClr val="tx1"/>
                </a:solidFill>
              </a:rPr>
              <a:t> </a:t>
            </a:r>
            <a:r>
              <a:rPr sz="1800" b="0" dirty="0">
                <a:solidFill>
                  <a:schemeClr val="tx1"/>
                </a:solidFill>
              </a:rPr>
              <a:t>2018.</a:t>
            </a:r>
          </a:p>
          <a:p>
            <a:pPr marL="5744845">
              <a:lnSpc>
                <a:spcPct val="100000"/>
              </a:lnSpc>
            </a:pPr>
            <a:endParaRPr sz="1800" b="0" dirty="0">
              <a:solidFill>
                <a:schemeClr val="tx1"/>
              </a:solidFill>
            </a:endParaRPr>
          </a:p>
          <a:p>
            <a:pPr marL="6006465" indent="-249554">
              <a:lnSpc>
                <a:spcPct val="100000"/>
              </a:lnSpc>
              <a:buAutoNum type="arabicPeriod" startAt="4"/>
              <a:tabLst>
                <a:tab pos="6007100" algn="l"/>
              </a:tabLst>
            </a:pPr>
            <a:r>
              <a:rPr sz="1800" spc="-10" dirty="0">
                <a:solidFill>
                  <a:schemeClr val="tx1"/>
                </a:solidFill>
              </a:rPr>
              <a:t>Implementasi kurikulum </a:t>
            </a:r>
            <a:r>
              <a:rPr sz="1800" spc="-5" dirty="0">
                <a:solidFill>
                  <a:schemeClr val="tx1"/>
                </a:solidFill>
              </a:rPr>
              <a:t>MI, </a:t>
            </a:r>
            <a:r>
              <a:rPr sz="1800" spc="-25" dirty="0">
                <a:solidFill>
                  <a:schemeClr val="tx1"/>
                </a:solidFill>
              </a:rPr>
              <a:t>MTs, </a:t>
            </a:r>
            <a:r>
              <a:rPr sz="1800" dirty="0">
                <a:solidFill>
                  <a:schemeClr val="tx1"/>
                </a:solidFill>
              </a:rPr>
              <a:t>MA dan </a:t>
            </a:r>
            <a:r>
              <a:rPr sz="1800" spc="-5" dirty="0">
                <a:solidFill>
                  <a:schemeClr val="tx1"/>
                </a:solidFill>
              </a:rPr>
              <a:t>MAK</a:t>
            </a:r>
            <a:r>
              <a:rPr sz="1800" spc="75" dirty="0">
                <a:solidFill>
                  <a:schemeClr val="tx1"/>
                </a:solidFill>
              </a:rPr>
              <a:t> </a:t>
            </a:r>
            <a:r>
              <a:rPr sz="1800" spc="-10" dirty="0">
                <a:solidFill>
                  <a:schemeClr val="tx1"/>
                </a:solidFill>
              </a:rPr>
              <a:t>berdasarkan </a:t>
            </a:r>
            <a:r>
              <a:rPr sz="1800" spc="-5" dirty="0">
                <a:solidFill>
                  <a:schemeClr val="tx1"/>
                </a:solidFill>
              </a:rPr>
              <a:t>Keputusan </a:t>
            </a:r>
            <a:r>
              <a:rPr sz="1800" spc="-10" dirty="0">
                <a:solidFill>
                  <a:schemeClr val="tx1"/>
                </a:solidFill>
              </a:rPr>
              <a:t>Menteri Agama </a:t>
            </a:r>
            <a:r>
              <a:rPr sz="1800" dirty="0">
                <a:solidFill>
                  <a:schemeClr val="tx1"/>
                </a:solidFill>
              </a:rPr>
              <a:t>Nomor 184 </a:t>
            </a:r>
            <a:r>
              <a:rPr sz="1800" spc="-25" dirty="0">
                <a:solidFill>
                  <a:schemeClr val="tx1"/>
                </a:solidFill>
              </a:rPr>
              <a:t>Tahun</a:t>
            </a:r>
            <a:r>
              <a:rPr sz="1800" spc="-40" dirty="0">
                <a:solidFill>
                  <a:schemeClr val="tx1"/>
                </a:solidFill>
              </a:rPr>
              <a:t> </a:t>
            </a:r>
            <a:r>
              <a:rPr sz="1800" dirty="0">
                <a:solidFill>
                  <a:schemeClr val="tx1"/>
                </a:solidFill>
              </a:rPr>
              <a:t>2019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DF1BC482-FB2A-EF95-B7EF-850971A82D2B}"/>
              </a:ext>
            </a:extLst>
          </p:cNvPr>
          <p:cNvSpPr txBox="1">
            <a:spLocks/>
          </p:cNvSpPr>
          <p:nvPr/>
        </p:nvSpPr>
        <p:spPr>
          <a:xfrm>
            <a:off x="762000" y="813542"/>
            <a:ext cx="4181157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100" b="1" i="0">
                <a:solidFill>
                  <a:srgbClr val="17406C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3200" kern="0" spc="-5" dirty="0">
                <a:solidFill>
                  <a:schemeClr val="bg1"/>
                </a:solidFill>
              </a:rPr>
              <a:t>Strategi </a:t>
            </a:r>
            <a:r>
              <a:rPr lang="en-GB" sz="3200" kern="0" spc="-5" dirty="0" err="1">
                <a:solidFill>
                  <a:schemeClr val="bg1"/>
                </a:solidFill>
              </a:rPr>
              <a:t>Pelaksanaan</a:t>
            </a:r>
            <a:r>
              <a:rPr lang="en-GB" sz="3200" kern="0" spc="-5" dirty="0">
                <a:solidFill>
                  <a:schemeClr val="bg1"/>
                </a:solidFill>
              </a:rPr>
              <a:t> </a:t>
            </a:r>
            <a:r>
              <a:rPr lang="en-GB" sz="3600" kern="0" spc="-5" dirty="0">
                <a:solidFill>
                  <a:srgbClr val="FFC000"/>
                </a:solidFill>
              </a:rPr>
              <a:t>K-13 di Madrasah</a:t>
            </a:r>
            <a:endParaRPr lang="en-GB" sz="3600" kern="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10006" y="6128067"/>
          <a:ext cx="1806574" cy="183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360458" y="381000"/>
            <a:ext cx="4957445" cy="77861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95"/>
              </a:spcBef>
            </a:pPr>
            <a:r>
              <a:rPr sz="2400" b="1" spc="-15" dirty="0">
                <a:solidFill>
                  <a:srgbClr val="FF0000"/>
                </a:solidFill>
                <a:latin typeface="Carlito"/>
                <a:cs typeface="Carlito"/>
              </a:rPr>
              <a:t>Pelaksanaan </a:t>
            </a:r>
            <a:r>
              <a:rPr sz="2400" b="1" spc="-10" dirty="0">
                <a:solidFill>
                  <a:srgbClr val="FF0000"/>
                </a:solidFill>
                <a:latin typeface="Carlito"/>
                <a:cs typeface="Carlito"/>
              </a:rPr>
              <a:t>Kurikulum Merdeka </a:t>
            </a:r>
            <a:r>
              <a:rPr sz="2400" b="1" spc="-5" dirty="0">
                <a:solidFill>
                  <a:srgbClr val="FF0000"/>
                </a:solidFill>
                <a:latin typeface="Carlito"/>
                <a:cs typeface="Carlito"/>
              </a:rPr>
              <a:t>di </a:t>
            </a:r>
            <a:r>
              <a:rPr sz="2400" b="1" spc="-10" dirty="0">
                <a:solidFill>
                  <a:srgbClr val="FF0000"/>
                </a:solidFill>
                <a:latin typeface="Carlito"/>
                <a:cs typeface="Carlito"/>
              </a:rPr>
              <a:t>Madrasah  </a:t>
            </a:r>
            <a:r>
              <a:rPr sz="2400" spc="-15" dirty="0">
                <a:latin typeface="Carlito"/>
                <a:cs typeface="Carlito"/>
              </a:rPr>
              <a:t>ditentukan sebagai</a:t>
            </a:r>
            <a:r>
              <a:rPr sz="2400" spc="3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berikut: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60458" y="1752600"/>
            <a:ext cx="5342209" cy="31518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320" indent="-26225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74955" algn="l"/>
              </a:tabLst>
            </a:pPr>
            <a:r>
              <a:rPr sz="2000" spc="-10" dirty="0">
                <a:latin typeface="Calibry"/>
                <a:cs typeface="Carlito"/>
              </a:rPr>
              <a:t>Standar </a:t>
            </a:r>
            <a:r>
              <a:rPr sz="2000" spc="-5" dirty="0">
                <a:latin typeface="Calibry"/>
                <a:cs typeface="Carlito"/>
              </a:rPr>
              <a:t>Isi </a:t>
            </a:r>
            <a:r>
              <a:rPr lang="en-US" sz="2000" spc="-5" dirty="0">
                <a:latin typeface="Calibry"/>
                <a:cs typeface="Carlito"/>
              </a:rPr>
              <a:t>(SI) </a:t>
            </a:r>
            <a:r>
              <a:rPr sz="2000" spc="-5" dirty="0">
                <a:latin typeface="Calibry"/>
                <a:cs typeface="Carlito"/>
              </a:rPr>
              <a:t>dan </a:t>
            </a:r>
            <a:r>
              <a:rPr sz="2000" spc="-5" dirty="0" err="1">
                <a:latin typeface="Calibry"/>
                <a:cs typeface="Carlito"/>
              </a:rPr>
              <a:t>Capaian</a:t>
            </a:r>
            <a:r>
              <a:rPr sz="2000" spc="-5" dirty="0">
                <a:latin typeface="Calibry"/>
                <a:cs typeface="Carlito"/>
              </a:rPr>
              <a:t> </a:t>
            </a:r>
            <a:r>
              <a:rPr sz="2000" spc="-15" dirty="0" err="1">
                <a:latin typeface="Calibry"/>
                <a:cs typeface="Carlito"/>
              </a:rPr>
              <a:t>Pembelajaran</a:t>
            </a:r>
            <a:r>
              <a:rPr lang="en-US" sz="2000" spc="-15" dirty="0">
                <a:latin typeface="Calibry"/>
                <a:cs typeface="Carlito"/>
              </a:rPr>
              <a:t> (CP)</a:t>
            </a:r>
            <a:endParaRPr sz="2000" dirty="0">
              <a:latin typeface="Calibry"/>
              <a:cs typeface="Carlito"/>
            </a:endParaRPr>
          </a:p>
          <a:p>
            <a:pPr marL="271780">
              <a:lnSpc>
                <a:spcPct val="100000"/>
              </a:lnSpc>
              <a:spcBef>
                <a:spcPts val="120"/>
              </a:spcBef>
            </a:pPr>
            <a:r>
              <a:rPr sz="2000" spc="-15" dirty="0">
                <a:latin typeface="Calibry"/>
                <a:cs typeface="Carlito"/>
              </a:rPr>
              <a:t>mata </a:t>
            </a:r>
            <a:r>
              <a:rPr sz="2000" spc="-10" dirty="0">
                <a:latin typeface="Calibry"/>
                <a:cs typeface="Carlito"/>
              </a:rPr>
              <a:t>pelajaran </a:t>
            </a:r>
            <a:r>
              <a:rPr sz="2000" spc="-5" dirty="0">
                <a:latin typeface="Calibry"/>
                <a:cs typeface="Carlito"/>
              </a:rPr>
              <a:t>selain </a:t>
            </a:r>
            <a:r>
              <a:rPr sz="2000" spc="-15" dirty="0">
                <a:latin typeface="Calibry"/>
                <a:cs typeface="Carlito"/>
              </a:rPr>
              <a:t>Pendidikan</a:t>
            </a:r>
            <a:r>
              <a:rPr sz="2000" spc="30" dirty="0">
                <a:latin typeface="Calibry"/>
                <a:cs typeface="Carlito"/>
              </a:rPr>
              <a:t> </a:t>
            </a:r>
            <a:r>
              <a:rPr sz="2000" spc="-15" dirty="0">
                <a:latin typeface="Calibry"/>
                <a:cs typeface="Carlito"/>
              </a:rPr>
              <a:t>Agama</a:t>
            </a:r>
            <a:r>
              <a:rPr sz="2000" dirty="0">
                <a:latin typeface="Calibry"/>
                <a:cs typeface="Carlito"/>
              </a:rPr>
              <a:t> </a:t>
            </a:r>
            <a:r>
              <a:rPr sz="2000" spc="-10" dirty="0">
                <a:latin typeface="Calibry"/>
                <a:cs typeface="Carlito"/>
              </a:rPr>
              <a:t>Islam </a:t>
            </a:r>
            <a:r>
              <a:rPr sz="2000" spc="-5" dirty="0">
                <a:latin typeface="Calibry"/>
                <a:cs typeface="Carlito"/>
              </a:rPr>
              <a:t>dan Bahasa </a:t>
            </a:r>
            <a:r>
              <a:rPr sz="2000" spc="-10" dirty="0">
                <a:latin typeface="Calibry"/>
                <a:cs typeface="Carlito"/>
              </a:rPr>
              <a:t>Arab mengacu</a:t>
            </a:r>
            <a:r>
              <a:rPr sz="2000" dirty="0">
                <a:latin typeface="Calibry"/>
                <a:cs typeface="Carlito"/>
              </a:rPr>
              <a:t> </a:t>
            </a:r>
            <a:r>
              <a:rPr sz="2000" spc="-10" dirty="0">
                <a:latin typeface="Calibry"/>
                <a:cs typeface="Carlito"/>
              </a:rPr>
              <a:t>pada</a:t>
            </a:r>
            <a:r>
              <a:rPr sz="2000" dirty="0">
                <a:latin typeface="Calibry"/>
                <a:cs typeface="Carlito"/>
              </a:rPr>
              <a:t> </a:t>
            </a:r>
            <a:r>
              <a:rPr sz="2000" spc="-15" dirty="0">
                <a:latin typeface="Calibry"/>
                <a:cs typeface="Carlito"/>
              </a:rPr>
              <a:t>peraturan </a:t>
            </a:r>
            <a:r>
              <a:rPr sz="2000" spc="-10" dirty="0">
                <a:latin typeface="Calibry"/>
                <a:cs typeface="Carlito"/>
              </a:rPr>
              <a:t>yang </a:t>
            </a:r>
            <a:r>
              <a:rPr sz="2000" spc="-15" dirty="0">
                <a:latin typeface="Calibry"/>
                <a:cs typeface="Carlito"/>
              </a:rPr>
              <a:t>ditetapkan </a:t>
            </a:r>
            <a:r>
              <a:rPr sz="2000" spc="-10" dirty="0">
                <a:latin typeface="Calibry"/>
                <a:cs typeface="Carlito"/>
              </a:rPr>
              <a:t>oleh  Kementerian </a:t>
            </a:r>
            <a:r>
              <a:rPr sz="2000" spc="-15" dirty="0">
                <a:latin typeface="Calibry"/>
                <a:cs typeface="Carlito"/>
              </a:rPr>
              <a:t>Pendidikan, Kebudayaan,  </a:t>
            </a:r>
            <a:r>
              <a:rPr sz="2000" spc="-10" dirty="0">
                <a:latin typeface="Calibry"/>
                <a:cs typeface="Carlito"/>
              </a:rPr>
              <a:t>Riset </a:t>
            </a:r>
            <a:r>
              <a:rPr sz="2000" spc="-5" dirty="0">
                <a:latin typeface="Calibry"/>
                <a:cs typeface="Carlito"/>
              </a:rPr>
              <a:t>dan</a:t>
            </a:r>
            <a:r>
              <a:rPr sz="2000" spc="15" dirty="0">
                <a:latin typeface="Calibry"/>
                <a:cs typeface="Carlito"/>
              </a:rPr>
              <a:t> </a:t>
            </a:r>
            <a:r>
              <a:rPr sz="2000" spc="-25" dirty="0">
                <a:latin typeface="Calibry"/>
                <a:cs typeface="Carlito"/>
              </a:rPr>
              <a:t>Teknologi </a:t>
            </a:r>
            <a:endParaRPr sz="2000" dirty="0">
              <a:latin typeface="Calibry"/>
              <a:cs typeface="Carlito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 dirty="0">
              <a:latin typeface="Calibry"/>
              <a:cs typeface="Carlito"/>
            </a:endParaRPr>
          </a:p>
          <a:p>
            <a:pPr marL="271780" marR="5080" indent="-259079">
              <a:lnSpc>
                <a:spcPct val="105100"/>
              </a:lnSpc>
              <a:buAutoNum type="arabicPeriod" startAt="2"/>
              <a:tabLst>
                <a:tab pos="274955" algn="l"/>
              </a:tabLst>
            </a:pPr>
            <a:r>
              <a:rPr sz="2000" spc="-10" dirty="0">
                <a:latin typeface="Calibry"/>
                <a:cs typeface="Carlito"/>
              </a:rPr>
              <a:t>Standar Isi </a:t>
            </a:r>
            <a:r>
              <a:rPr lang="en-US" sz="2000" spc="-10" dirty="0">
                <a:latin typeface="Calibry"/>
                <a:cs typeface="Carlito"/>
              </a:rPr>
              <a:t>(SI) </a:t>
            </a:r>
            <a:r>
              <a:rPr sz="2000" spc="-10" dirty="0">
                <a:latin typeface="Calibry"/>
                <a:cs typeface="Carlito"/>
              </a:rPr>
              <a:t>dan Capaian </a:t>
            </a:r>
            <a:r>
              <a:rPr sz="2000" spc="-15" dirty="0" err="1">
                <a:latin typeface="Calibry"/>
                <a:cs typeface="Carlito"/>
              </a:rPr>
              <a:t>Pembelajaran</a:t>
            </a:r>
            <a:r>
              <a:rPr sz="2000" spc="-15" dirty="0">
                <a:latin typeface="Calibry"/>
                <a:cs typeface="Carlito"/>
              </a:rPr>
              <a:t>  </a:t>
            </a:r>
            <a:r>
              <a:rPr lang="en-US" sz="2000" spc="-15" dirty="0">
                <a:latin typeface="Calibry"/>
                <a:cs typeface="Carlito"/>
              </a:rPr>
              <a:t>(CP) </a:t>
            </a:r>
            <a:r>
              <a:rPr sz="2000" spc="-15" dirty="0" err="1">
                <a:latin typeface="Calibry"/>
                <a:cs typeface="Carlito"/>
              </a:rPr>
              <a:t>mata</a:t>
            </a:r>
            <a:r>
              <a:rPr sz="2000" spc="-15" dirty="0">
                <a:latin typeface="Calibry"/>
                <a:cs typeface="Carlito"/>
              </a:rPr>
              <a:t> </a:t>
            </a:r>
            <a:r>
              <a:rPr sz="2000" spc="-10" dirty="0">
                <a:latin typeface="Calibry"/>
                <a:cs typeface="Carlito"/>
              </a:rPr>
              <a:t>pelajaran </a:t>
            </a:r>
            <a:r>
              <a:rPr sz="2000" spc="-15" dirty="0">
                <a:latin typeface="Calibry"/>
                <a:cs typeface="Carlito"/>
              </a:rPr>
              <a:t>Pendidikan </a:t>
            </a:r>
            <a:r>
              <a:rPr sz="2000" spc="-10" dirty="0">
                <a:latin typeface="Calibry"/>
                <a:cs typeface="Carlito"/>
              </a:rPr>
              <a:t>Agama Islam  dan Bahasa Arab </a:t>
            </a:r>
            <a:r>
              <a:rPr sz="2000" spc="-15" dirty="0">
                <a:latin typeface="Calibry"/>
                <a:cs typeface="Carlito"/>
              </a:rPr>
              <a:t>mengacu </a:t>
            </a:r>
            <a:r>
              <a:rPr sz="2000" spc="-5" dirty="0">
                <a:latin typeface="Calibry"/>
                <a:cs typeface="Carlito"/>
              </a:rPr>
              <a:t>pada </a:t>
            </a:r>
            <a:r>
              <a:rPr sz="2000" spc="-15" dirty="0">
                <a:latin typeface="Calibry"/>
                <a:cs typeface="Carlito"/>
              </a:rPr>
              <a:t>peraturan  yang ditetapkan </a:t>
            </a:r>
            <a:r>
              <a:rPr sz="2000" spc="-10" dirty="0">
                <a:latin typeface="Calibry"/>
                <a:cs typeface="Carlito"/>
              </a:rPr>
              <a:t>oleh Kementerian</a:t>
            </a:r>
            <a:r>
              <a:rPr sz="2000" spc="5" dirty="0">
                <a:latin typeface="Calibry"/>
                <a:cs typeface="Carlito"/>
              </a:rPr>
              <a:t> </a:t>
            </a:r>
            <a:r>
              <a:rPr sz="2000" spc="-10" dirty="0">
                <a:latin typeface="Calibry"/>
                <a:cs typeface="Carlito"/>
              </a:rPr>
              <a:t>Agama.</a:t>
            </a:r>
            <a:endParaRPr sz="2000" dirty="0">
              <a:latin typeface="Calibry"/>
              <a:cs typeface="Carlito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48590535-9B7C-6B91-C5C5-7048469C010D}"/>
              </a:ext>
            </a:extLst>
          </p:cNvPr>
          <p:cNvSpPr txBox="1">
            <a:spLocks/>
          </p:cNvSpPr>
          <p:nvPr/>
        </p:nvSpPr>
        <p:spPr>
          <a:xfrm>
            <a:off x="762000" y="813542"/>
            <a:ext cx="4419600" cy="16132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100" b="1" i="0">
                <a:solidFill>
                  <a:srgbClr val="17406C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3200" kern="0" spc="-5" dirty="0">
                <a:solidFill>
                  <a:srgbClr val="FFFFFF"/>
                </a:solidFill>
              </a:rPr>
              <a:t>Strategi </a:t>
            </a:r>
            <a:r>
              <a:rPr lang="en-GB" sz="3200" kern="0" spc="-5" dirty="0" err="1">
                <a:solidFill>
                  <a:srgbClr val="FFFFFF"/>
                </a:solidFill>
              </a:rPr>
              <a:t>Pelaksanaan</a:t>
            </a:r>
            <a:r>
              <a:rPr lang="en-GB" sz="3200" kern="0" spc="-5" dirty="0">
                <a:solidFill>
                  <a:srgbClr val="FFFFFF"/>
                </a:solidFill>
              </a:rPr>
              <a:t> </a:t>
            </a:r>
            <a:r>
              <a:rPr lang="en-GB" sz="3600" kern="0" spc="-5" dirty="0" err="1">
                <a:solidFill>
                  <a:srgbClr val="FFC000"/>
                </a:solidFill>
              </a:rPr>
              <a:t>Kurikulum</a:t>
            </a:r>
            <a:r>
              <a:rPr lang="en-GB" sz="3600" kern="0" spc="-5" dirty="0">
                <a:solidFill>
                  <a:srgbClr val="FFC000"/>
                </a:solidFill>
              </a:rPr>
              <a:t> Merdeka di Madrasah</a:t>
            </a:r>
            <a:endParaRPr lang="en-GB" sz="3600" kern="0" dirty="0">
              <a:solidFill>
                <a:srgbClr val="FFC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88F77A-9E14-D062-09A4-2E7BC7E1DB14}"/>
              </a:ext>
            </a:extLst>
          </p:cNvPr>
          <p:cNvSpPr txBox="1"/>
          <p:nvPr/>
        </p:nvSpPr>
        <p:spPr>
          <a:xfrm>
            <a:off x="6629400" y="5114924"/>
            <a:ext cx="3505200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CP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adalah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kompetensi</a:t>
            </a:r>
            <a:r>
              <a:rPr lang="en-US" dirty="0">
                <a:solidFill>
                  <a:srgbClr val="FF0000"/>
                </a:solidFill>
              </a:rPr>
              <a:t> dan </a:t>
            </a:r>
            <a:r>
              <a:rPr lang="en-US" dirty="0" err="1">
                <a:solidFill>
                  <a:srgbClr val="FF0000"/>
                </a:solidFill>
              </a:rPr>
              <a:t>karakter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akan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dicapai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peserta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didik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setelah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menyelesaikan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pembelajaran</a:t>
            </a:r>
            <a:r>
              <a:rPr lang="en-US" dirty="0">
                <a:solidFill>
                  <a:srgbClr val="FF0000"/>
                </a:solidFill>
              </a:rPr>
              <a:t> pada </a:t>
            </a:r>
            <a:r>
              <a:rPr lang="en-US" dirty="0" err="1">
                <a:solidFill>
                  <a:srgbClr val="FF0000"/>
                </a:solidFill>
              </a:rPr>
              <a:t>kurun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waktu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tertentu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10006" y="6128067"/>
          <a:ext cx="1806574" cy="183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6093143" y="543097"/>
            <a:ext cx="5571173" cy="585865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dirty="0" err="1"/>
              <a:t>Implementasi</a:t>
            </a:r>
            <a:r>
              <a:rPr lang="en-GB" dirty="0"/>
              <a:t> </a:t>
            </a:r>
            <a:r>
              <a:rPr lang="en-GB" dirty="0" err="1"/>
              <a:t>Kurikulum</a:t>
            </a:r>
            <a:r>
              <a:rPr lang="en-GB" dirty="0"/>
              <a:t> Merdeka di Madrasah </a:t>
            </a:r>
            <a:r>
              <a:rPr lang="en-GB" dirty="0" err="1"/>
              <a:t>secara</a:t>
            </a:r>
            <a:r>
              <a:rPr lang="en-GB" dirty="0"/>
              <a:t> </a:t>
            </a:r>
            <a:r>
              <a:rPr lang="en-GB" dirty="0" err="1"/>
              <a:t>bertahap</a:t>
            </a:r>
            <a:r>
              <a:rPr lang="en-GB" dirty="0"/>
              <a:t> </a:t>
            </a:r>
            <a:r>
              <a:rPr lang="en-GB" dirty="0" err="1"/>
              <a:t>sebagai</a:t>
            </a:r>
            <a:r>
              <a:rPr lang="en-GB" dirty="0"/>
              <a:t> </a:t>
            </a:r>
            <a:r>
              <a:rPr lang="en-GB" dirty="0" err="1"/>
              <a:t>berikut</a:t>
            </a:r>
            <a:r>
              <a:rPr lang="en-GB" dirty="0"/>
              <a:t>;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err="1"/>
              <a:t>Kurikulum</a:t>
            </a:r>
            <a:r>
              <a:rPr lang="en-GB" dirty="0"/>
              <a:t> </a:t>
            </a:r>
            <a:r>
              <a:rPr lang="en-GB" dirty="0" err="1"/>
              <a:t>merdeka</a:t>
            </a:r>
            <a:r>
              <a:rPr lang="en-GB" dirty="0"/>
              <a:t> </a:t>
            </a:r>
            <a:r>
              <a:rPr lang="en-GB" dirty="0" err="1"/>
              <a:t>diterapkan</a:t>
            </a:r>
            <a:r>
              <a:rPr lang="en-GB" dirty="0"/>
              <a:t> pada RA, MI, MTs, MA dan MAK </a:t>
            </a:r>
            <a:r>
              <a:rPr lang="en-GB" dirty="0" err="1"/>
              <a:t>secara</a:t>
            </a:r>
            <a:r>
              <a:rPr lang="en-GB" dirty="0"/>
              <a:t> </a:t>
            </a:r>
            <a:r>
              <a:rPr lang="en-GB" dirty="0" err="1"/>
              <a:t>terbatas</a:t>
            </a:r>
            <a:r>
              <a:rPr lang="en-GB" dirty="0"/>
              <a:t> pada </a:t>
            </a:r>
            <a:r>
              <a:rPr lang="en-GB" b="1" dirty="0"/>
              <a:t>madrasah </a:t>
            </a:r>
            <a:r>
              <a:rPr lang="en-GB" b="1" dirty="0" err="1"/>
              <a:t>percontohan</a:t>
            </a:r>
            <a:r>
              <a:rPr lang="en-GB" b="1" dirty="0"/>
              <a:t>/piloting </a:t>
            </a:r>
            <a:r>
              <a:rPr lang="en-GB" b="1" dirty="0" err="1"/>
              <a:t>mulai</a:t>
            </a:r>
            <a:r>
              <a:rPr lang="en-GB" b="1" dirty="0"/>
              <a:t> TP 2022/2023 </a:t>
            </a:r>
            <a:r>
              <a:rPr lang="en-GB" dirty="0" err="1"/>
              <a:t>berdasarkan</a:t>
            </a:r>
            <a:r>
              <a:rPr lang="en-GB" dirty="0"/>
              <a:t> </a:t>
            </a:r>
            <a:r>
              <a:rPr lang="en-GB" dirty="0" err="1"/>
              <a:t>Ketetapan</a:t>
            </a:r>
            <a:r>
              <a:rPr lang="en-GB" dirty="0"/>
              <a:t> </a:t>
            </a:r>
            <a:r>
              <a:rPr lang="en-GB" dirty="0" err="1"/>
              <a:t>Direktur</a:t>
            </a:r>
            <a:r>
              <a:rPr lang="en-GB" dirty="0"/>
              <a:t> </a:t>
            </a:r>
            <a:r>
              <a:rPr lang="en-GB" dirty="0" err="1"/>
              <a:t>Jenderal</a:t>
            </a:r>
            <a:r>
              <a:rPr lang="en-GB" dirty="0"/>
              <a:t> Pendidikan Islam.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Pada </a:t>
            </a:r>
            <a:r>
              <a:rPr lang="en-GB" b="1" dirty="0" err="1"/>
              <a:t>tahun</a:t>
            </a:r>
            <a:r>
              <a:rPr lang="en-GB" b="1" dirty="0"/>
              <a:t> </a:t>
            </a:r>
            <a:r>
              <a:rPr lang="en-GB" b="1" dirty="0" err="1"/>
              <a:t>pertama</a:t>
            </a:r>
            <a:r>
              <a:rPr lang="en-GB" b="1" dirty="0"/>
              <a:t> </a:t>
            </a:r>
            <a:r>
              <a:rPr lang="en-GB" dirty="0" err="1"/>
              <a:t>diterapkan</a:t>
            </a:r>
            <a:r>
              <a:rPr lang="en-GB" dirty="0"/>
              <a:t> pada </a:t>
            </a:r>
            <a:r>
              <a:rPr lang="en-GB" dirty="0" err="1"/>
              <a:t>peserta</a:t>
            </a:r>
            <a:r>
              <a:rPr lang="en-GB" dirty="0"/>
              <a:t> </a:t>
            </a:r>
            <a:r>
              <a:rPr lang="en-GB" dirty="0" err="1"/>
              <a:t>didik</a:t>
            </a:r>
            <a:r>
              <a:rPr lang="en-GB" dirty="0"/>
              <a:t> RA </a:t>
            </a:r>
            <a:r>
              <a:rPr lang="en-GB" dirty="0" err="1"/>
              <a:t>usia</a:t>
            </a:r>
            <a:r>
              <a:rPr lang="en-GB" dirty="0"/>
              <a:t> 4 </a:t>
            </a:r>
            <a:r>
              <a:rPr lang="en-GB" dirty="0" err="1"/>
              <a:t>sampai</a:t>
            </a:r>
            <a:r>
              <a:rPr lang="en-GB" dirty="0"/>
              <a:t> 5 </a:t>
            </a:r>
            <a:r>
              <a:rPr lang="en-GB" dirty="0" err="1"/>
              <a:t>tahun</a:t>
            </a:r>
            <a:r>
              <a:rPr lang="en-GB" dirty="0"/>
              <a:t>, </a:t>
            </a:r>
            <a:r>
              <a:rPr lang="en-GB" dirty="0" err="1"/>
              <a:t>kelas</a:t>
            </a:r>
            <a:r>
              <a:rPr lang="en-GB" dirty="0"/>
              <a:t> 1 dan 4 MI, </a:t>
            </a:r>
            <a:r>
              <a:rPr lang="en-GB" dirty="0" err="1"/>
              <a:t>kelas</a:t>
            </a:r>
            <a:r>
              <a:rPr lang="en-GB" dirty="0"/>
              <a:t> 7 MTs dan </a:t>
            </a:r>
            <a:r>
              <a:rPr lang="en-GB" dirty="0" err="1"/>
              <a:t>kelas</a:t>
            </a:r>
            <a:r>
              <a:rPr lang="en-GB" dirty="0"/>
              <a:t> 10 MA/MAK. </a:t>
            </a:r>
            <a:r>
              <a:rPr lang="en-GB" dirty="0" err="1"/>
              <a:t>Sedangkan</a:t>
            </a:r>
            <a:r>
              <a:rPr lang="en-GB" dirty="0"/>
              <a:t> </a:t>
            </a:r>
            <a:r>
              <a:rPr lang="en-GB" dirty="0" err="1"/>
              <a:t>peserta</a:t>
            </a:r>
            <a:r>
              <a:rPr lang="en-GB" dirty="0"/>
              <a:t> </a:t>
            </a:r>
            <a:r>
              <a:rPr lang="en-GB" dirty="0" err="1"/>
              <a:t>didik</a:t>
            </a:r>
            <a:r>
              <a:rPr lang="en-GB" dirty="0"/>
              <a:t> </a:t>
            </a:r>
            <a:r>
              <a:rPr lang="en-GB" dirty="0" err="1"/>
              <a:t>kelas</a:t>
            </a:r>
            <a:r>
              <a:rPr lang="en-GB" dirty="0"/>
              <a:t> 2, 3, 5, 6, 8, 9,11 dan 12 </a:t>
            </a:r>
            <a:r>
              <a:rPr lang="en-GB" dirty="0" err="1"/>
              <a:t>masih</a:t>
            </a:r>
            <a:r>
              <a:rPr lang="en-GB" dirty="0"/>
              <a:t> </a:t>
            </a:r>
            <a:r>
              <a:rPr lang="en-GB" dirty="0" err="1"/>
              <a:t>menggunakan</a:t>
            </a:r>
            <a:r>
              <a:rPr lang="en-GB" dirty="0"/>
              <a:t> </a:t>
            </a:r>
            <a:r>
              <a:rPr lang="en-GB" dirty="0" err="1"/>
              <a:t>kurikulum</a:t>
            </a:r>
            <a:r>
              <a:rPr lang="en-GB" dirty="0"/>
              <a:t> 2013.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Pada </a:t>
            </a:r>
            <a:r>
              <a:rPr lang="en-GB" b="1" dirty="0" err="1"/>
              <a:t>tahun</a:t>
            </a:r>
            <a:r>
              <a:rPr lang="en-GB" b="1" dirty="0"/>
              <a:t> </a:t>
            </a:r>
            <a:r>
              <a:rPr lang="en-GB" b="1" dirty="0" err="1"/>
              <a:t>kedua</a:t>
            </a:r>
            <a:r>
              <a:rPr lang="en-GB" b="1" dirty="0"/>
              <a:t> </a:t>
            </a:r>
            <a:r>
              <a:rPr lang="en-GB" dirty="0" err="1"/>
              <a:t>diterapkan</a:t>
            </a:r>
            <a:r>
              <a:rPr lang="en-GB" dirty="0"/>
              <a:t> pada </a:t>
            </a:r>
            <a:r>
              <a:rPr lang="en-GB" dirty="0" err="1"/>
              <a:t>peserta</a:t>
            </a:r>
            <a:r>
              <a:rPr lang="en-GB" dirty="0"/>
              <a:t> </a:t>
            </a:r>
            <a:r>
              <a:rPr lang="en-GB" dirty="0" err="1"/>
              <a:t>didik</a:t>
            </a:r>
            <a:r>
              <a:rPr lang="en-GB" dirty="0"/>
              <a:t> RA </a:t>
            </a:r>
            <a:r>
              <a:rPr lang="en-GB" dirty="0" err="1"/>
              <a:t>usia</a:t>
            </a:r>
            <a:r>
              <a:rPr lang="en-GB" dirty="0"/>
              <a:t> 5 </a:t>
            </a:r>
            <a:r>
              <a:rPr lang="en-GB" dirty="0" err="1"/>
              <a:t>sampai</a:t>
            </a:r>
            <a:r>
              <a:rPr lang="en-GB" dirty="0"/>
              <a:t> 6 </a:t>
            </a:r>
            <a:r>
              <a:rPr lang="en-GB" dirty="0" err="1"/>
              <a:t>tahun</a:t>
            </a:r>
            <a:r>
              <a:rPr lang="en-GB" dirty="0"/>
              <a:t>, </a:t>
            </a:r>
            <a:r>
              <a:rPr lang="en-GB" dirty="0" err="1"/>
              <a:t>kelas</a:t>
            </a:r>
            <a:r>
              <a:rPr lang="en-GB" dirty="0"/>
              <a:t> 1, 2, 4, dan 5 MI, </a:t>
            </a:r>
            <a:r>
              <a:rPr lang="en-GB" dirty="0" err="1"/>
              <a:t>kelas</a:t>
            </a:r>
            <a:r>
              <a:rPr lang="en-GB" dirty="0"/>
              <a:t> 7 dan 8 MTs, dan </a:t>
            </a:r>
            <a:r>
              <a:rPr lang="en-GB" dirty="0" err="1"/>
              <a:t>kelas</a:t>
            </a:r>
            <a:r>
              <a:rPr lang="en-GB" dirty="0"/>
              <a:t> 10 dan 11 MA/MAK. </a:t>
            </a:r>
            <a:r>
              <a:rPr lang="en-GB" dirty="0" err="1"/>
              <a:t>Sedangkan</a:t>
            </a:r>
            <a:r>
              <a:rPr lang="en-GB" dirty="0"/>
              <a:t> </a:t>
            </a:r>
            <a:r>
              <a:rPr lang="en-GB" dirty="0" err="1"/>
              <a:t>peserta</a:t>
            </a:r>
            <a:r>
              <a:rPr lang="en-GB" dirty="0"/>
              <a:t> </a:t>
            </a:r>
            <a:r>
              <a:rPr lang="en-GB" dirty="0" err="1"/>
              <a:t>didik</a:t>
            </a:r>
            <a:r>
              <a:rPr lang="en-GB" dirty="0"/>
              <a:t> </a:t>
            </a:r>
            <a:r>
              <a:rPr lang="en-GB" dirty="0" err="1"/>
              <a:t>kelas</a:t>
            </a:r>
            <a:r>
              <a:rPr lang="en-GB" dirty="0"/>
              <a:t> 3, 6, 9, dan 12 </a:t>
            </a:r>
            <a:r>
              <a:rPr lang="en-GB" dirty="0" err="1"/>
              <a:t>masih</a:t>
            </a:r>
            <a:r>
              <a:rPr lang="en-GB" dirty="0"/>
              <a:t> </a:t>
            </a:r>
            <a:r>
              <a:rPr lang="en-GB" dirty="0" err="1"/>
              <a:t>menggunakan</a:t>
            </a:r>
            <a:r>
              <a:rPr lang="en-GB" dirty="0"/>
              <a:t> </a:t>
            </a:r>
            <a:r>
              <a:rPr lang="en-GB" dirty="0" err="1"/>
              <a:t>kurikulum</a:t>
            </a:r>
            <a:r>
              <a:rPr lang="en-GB" dirty="0"/>
              <a:t> 2013.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Pada </a:t>
            </a:r>
            <a:r>
              <a:rPr lang="en-GB" b="1" dirty="0" err="1"/>
              <a:t>tahun</a:t>
            </a:r>
            <a:r>
              <a:rPr lang="en-GB" b="1" dirty="0"/>
              <a:t> </a:t>
            </a:r>
            <a:r>
              <a:rPr lang="en-GB" b="1" dirty="0" err="1"/>
              <a:t>ketiga</a:t>
            </a:r>
            <a:r>
              <a:rPr lang="en-GB" b="1" dirty="0"/>
              <a:t> </a:t>
            </a:r>
            <a:r>
              <a:rPr lang="en-GB" dirty="0" err="1"/>
              <a:t>diterapkan</a:t>
            </a:r>
            <a:r>
              <a:rPr lang="en-GB" dirty="0"/>
              <a:t> pada </a:t>
            </a:r>
            <a:r>
              <a:rPr lang="en-GB" dirty="0" err="1"/>
              <a:t>peserta</a:t>
            </a:r>
            <a:r>
              <a:rPr lang="en-GB" dirty="0"/>
              <a:t> </a:t>
            </a:r>
            <a:r>
              <a:rPr lang="en-GB" dirty="0" err="1"/>
              <a:t>didik</a:t>
            </a:r>
            <a:r>
              <a:rPr lang="en-GB" dirty="0"/>
              <a:t> RA </a:t>
            </a:r>
            <a:r>
              <a:rPr lang="en-GB" dirty="0" err="1"/>
              <a:t>usia</a:t>
            </a:r>
            <a:r>
              <a:rPr lang="en-GB" dirty="0"/>
              <a:t> 4 </a:t>
            </a:r>
            <a:r>
              <a:rPr lang="en-GB" dirty="0" err="1"/>
              <a:t>sampai</a:t>
            </a:r>
            <a:r>
              <a:rPr lang="en-GB" dirty="0"/>
              <a:t> 6 </a:t>
            </a:r>
            <a:r>
              <a:rPr lang="en-GB" dirty="0" err="1"/>
              <a:t>tahun</a:t>
            </a:r>
            <a:r>
              <a:rPr lang="en-GB" dirty="0"/>
              <a:t>, </a:t>
            </a:r>
            <a:r>
              <a:rPr lang="en-GB" dirty="0" err="1"/>
              <a:t>kelas</a:t>
            </a:r>
            <a:r>
              <a:rPr lang="en-GB" dirty="0"/>
              <a:t> 1, 2, 3, 4, 5, 6 MI, </a:t>
            </a:r>
            <a:r>
              <a:rPr lang="en-GB" dirty="0" err="1"/>
              <a:t>kelas</a:t>
            </a:r>
            <a:r>
              <a:rPr lang="en-GB" dirty="0"/>
              <a:t> 7, 8, 9 MTs dan </a:t>
            </a:r>
            <a:r>
              <a:rPr lang="en-GB" dirty="0" err="1"/>
              <a:t>kelas</a:t>
            </a:r>
            <a:r>
              <a:rPr lang="en-GB" dirty="0"/>
              <a:t> 10, 11, 12 MA/MAK. </a:t>
            </a: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70357630-3731-9E44-596E-43E88EC6F21F}"/>
              </a:ext>
            </a:extLst>
          </p:cNvPr>
          <p:cNvSpPr txBox="1">
            <a:spLocks/>
          </p:cNvSpPr>
          <p:nvPr/>
        </p:nvSpPr>
        <p:spPr>
          <a:xfrm>
            <a:off x="609600" y="914400"/>
            <a:ext cx="4648200" cy="15645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100" b="1" i="0">
                <a:solidFill>
                  <a:srgbClr val="17406C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2800" kern="0" spc="-5" dirty="0" err="1">
                <a:solidFill>
                  <a:srgbClr val="FFFFFF"/>
                </a:solidFill>
              </a:rPr>
              <a:t>Kebijakan</a:t>
            </a:r>
            <a:r>
              <a:rPr lang="en-GB" sz="2800" kern="0" spc="-5" dirty="0">
                <a:solidFill>
                  <a:srgbClr val="FFFFFF"/>
                </a:solidFill>
              </a:rPr>
              <a:t> </a:t>
            </a:r>
            <a:r>
              <a:rPr lang="en-GB" sz="2800" kern="0" spc="-5" dirty="0" err="1">
                <a:solidFill>
                  <a:srgbClr val="FFFFFF"/>
                </a:solidFill>
              </a:rPr>
              <a:t>Pemberlakuan</a:t>
            </a:r>
            <a:endParaRPr lang="en-GB" sz="2800" kern="0" spc="-5" dirty="0">
              <a:solidFill>
                <a:srgbClr val="FFFFFF"/>
              </a:solidFill>
            </a:endParaRPr>
          </a:p>
          <a:p>
            <a:pPr marL="12700">
              <a:spcBef>
                <a:spcPts val="100"/>
              </a:spcBef>
            </a:pPr>
            <a:r>
              <a:rPr lang="en-GB" sz="3600" kern="0" spc="-5" dirty="0" err="1">
                <a:solidFill>
                  <a:srgbClr val="FFC000"/>
                </a:solidFill>
              </a:rPr>
              <a:t>Kurikulum</a:t>
            </a:r>
            <a:r>
              <a:rPr lang="en-GB" sz="3600" kern="0" spc="-5" dirty="0">
                <a:solidFill>
                  <a:srgbClr val="FFC000"/>
                </a:solidFill>
              </a:rPr>
              <a:t> Merdeka di Madrasah</a:t>
            </a:r>
            <a:endParaRPr lang="en-GB" sz="3600" kern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862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10006" y="6128067"/>
          <a:ext cx="1806574" cy="183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380228" y="360998"/>
            <a:ext cx="4957445" cy="6827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95"/>
              </a:spcBef>
            </a:pPr>
            <a:r>
              <a:rPr lang="en-US" sz="2100" spc="-15" dirty="0" err="1">
                <a:latin typeface="Carlito"/>
                <a:cs typeface="Carlito"/>
              </a:rPr>
              <a:t>Mekanisme</a:t>
            </a:r>
            <a:r>
              <a:rPr lang="en-US" sz="2100" spc="-15" dirty="0">
                <a:latin typeface="Carlito"/>
                <a:cs typeface="Carlito"/>
              </a:rPr>
              <a:t> </a:t>
            </a:r>
            <a:r>
              <a:rPr sz="2100" spc="-15" dirty="0" err="1">
                <a:latin typeface="Carlito"/>
                <a:cs typeface="Carlito"/>
              </a:rPr>
              <a:t>Pelaksanaan</a:t>
            </a:r>
            <a:r>
              <a:rPr sz="2100" spc="-15" dirty="0">
                <a:latin typeface="Carlito"/>
                <a:cs typeface="Carlito"/>
              </a:rPr>
              <a:t> </a:t>
            </a:r>
            <a:r>
              <a:rPr sz="2100" spc="-10" dirty="0">
                <a:latin typeface="Carlito"/>
                <a:cs typeface="Carlito"/>
              </a:rPr>
              <a:t>Kurikulum Merdeka </a:t>
            </a:r>
            <a:r>
              <a:rPr sz="2100" spc="-5" dirty="0">
                <a:latin typeface="Carlito"/>
                <a:cs typeface="Carlito"/>
              </a:rPr>
              <a:t>di </a:t>
            </a:r>
            <a:r>
              <a:rPr sz="2100" spc="-10" dirty="0">
                <a:latin typeface="Carlito"/>
                <a:cs typeface="Carlito"/>
              </a:rPr>
              <a:t>Madrasah </a:t>
            </a:r>
            <a:r>
              <a:rPr sz="2100" spc="-15" dirty="0" err="1">
                <a:latin typeface="Carlito"/>
                <a:cs typeface="Carlito"/>
              </a:rPr>
              <a:t>sebagai</a:t>
            </a:r>
            <a:r>
              <a:rPr sz="2100" spc="35" dirty="0">
                <a:latin typeface="Carlito"/>
                <a:cs typeface="Carlito"/>
              </a:rPr>
              <a:t> </a:t>
            </a:r>
            <a:r>
              <a:rPr sz="2100" spc="-10" dirty="0" err="1">
                <a:latin typeface="Carlito"/>
                <a:cs typeface="Carlito"/>
              </a:rPr>
              <a:t>berikut</a:t>
            </a:r>
            <a:r>
              <a:rPr sz="2100" spc="-10" dirty="0">
                <a:latin typeface="Carlito"/>
                <a:cs typeface="Carlito"/>
              </a:rPr>
              <a:t>:</a:t>
            </a:r>
            <a:endParaRPr sz="2100" dirty="0">
              <a:latin typeface="Carlito"/>
              <a:cs typeface="Carlit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4094D8-5280-414C-3E92-E2F6AB8BACE6}"/>
              </a:ext>
            </a:extLst>
          </p:cNvPr>
          <p:cNvSpPr txBox="1"/>
          <p:nvPr/>
        </p:nvSpPr>
        <p:spPr>
          <a:xfrm>
            <a:off x="6096000" y="1129218"/>
            <a:ext cx="5378068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7988" lvl="1" indent="-306388" fontAlgn="base">
              <a:spcBef>
                <a:spcPts val="600"/>
              </a:spcBef>
              <a:buFont typeface="+mj-lt"/>
              <a:buAutoNum type="arabicPeriod"/>
            </a:pPr>
            <a:r>
              <a:rPr lang="en-ID" dirty="0"/>
              <a:t>Madrasah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mandiri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persiapan</a:t>
            </a:r>
            <a:r>
              <a:rPr lang="en-ID" dirty="0"/>
              <a:t> </a:t>
            </a:r>
            <a:r>
              <a:rPr lang="en-ID" dirty="0" err="1"/>
              <a:t>implementasi</a:t>
            </a:r>
            <a:r>
              <a:rPr lang="en-ID" dirty="0"/>
              <a:t> </a:t>
            </a:r>
            <a:r>
              <a:rPr lang="en-ID" dirty="0" err="1"/>
              <a:t>kurikulum</a:t>
            </a:r>
            <a:r>
              <a:rPr lang="en-ID" dirty="0"/>
              <a:t> </a:t>
            </a:r>
            <a:r>
              <a:rPr lang="en-ID" dirty="0" err="1"/>
              <a:t>merdeka</a:t>
            </a:r>
            <a:r>
              <a:rPr lang="en-ID" dirty="0"/>
              <a:t>.</a:t>
            </a:r>
          </a:p>
          <a:p>
            <a:pPr marL="407988" lvl="1" indent="-306388" fontAlgn="base">
              <a:spcBef>
                <a:spcPts val="600"/>
              </a:spcBef>
              <a:buFont typeface="+mj-lt"/>
              <a:buAutoNum type="arabicPeriod"/>
            </a:pPr>
            <a:r>
              <a:rPr lang="en-ID" dirty="0"/>
              <a:t>Madrasah </a:t>
            </a:r>
            <a:r>
              <a:rPr lang="en-ID" dirty="0" err="1"/>
              <a:t>menyusun</a:t>
            </a:r>
            <a:r>
              <a:rPr lang="en-ID" dirty="0"/>
              <a:t> dan </a:t>
            </a:r>
            <a:r>
              <a:rPr lang="en-ID" dirty="0" err="1"/>
              <a:t>mengembangkan</a:t>
            </a:r>
            <a:r>
              <a:rPr lang="en-ID" dirty="0"/>
              <a:t> </a:t>
            </a:r>
            <a:r>
              <a:rPr lang="en-ID" dirty="0" err="1"/>
              <a:t>kurikulum</a:t>
            </a:r>
            <a:r>
              <a:rPr lang="en-ID" dirty="0"/>
              <a:t> </a:t>
            </a:r>
            <a:r>
              <a:rPr lang="en-ID" dirty="0" err="1"/>
              <a:t>operasional</a:t>
            </a:r>
            <a:r>
              <a:rPr lang="en-ID" dirty="0"/>
              <a:t> </a:t>
            </a:r>
            <a:r>
              <a:rPr lang="en-ID" dirty="0" err="1"/>
              <a:t>tingkat</a:t>
            </a:r>
            <a:r>
              <a:rPr lang="en-ID" dirty="0"/>
              <a:t> </a:t>
            </a:r>
            <a:r>
              <a:rPr lang="en-ID" dirty="0" err="1"/>
              <a:t>satuan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visi</a:t>
            </a:r>
            <a:r>
              <a:rPr lang="en-ID" dirty="0"/>
              <a:t>, </a:t>
            </a:r>
            <a:r>
              <a:rPr lang="en-ID" dirty="0" err="1"/>
              <a:t>misi</a:t>
            </a:r>
            <a:r>
              <a:rPr lang="en-ID" dirty="0"/>
              <a:t>, </a:t>
            </a:r>
            <a:r>
              <a:rPr lang="en-ID" dirty="0" err="1"/>
              <a:t>tujuan</a:t>
            </a:r>
            <a:r>
              <a:rPr lang="en-ID" dirty="0"/>
              <a:t>, dan </a:t>
            </a:r>
            <a:r>
              <a:rPr lang="en-ID" dirty="0" err="1"/>
              <a:t>kekhasan</a:t>
            </a:r>
            <a:r>
              <a:rPr lang="en-ID" dirty="0"/>
              <a:t> madrasah. </a:t>
            </a:r>
          </a:p>
          <a:p>
            <a:pPr marL="407988" lvl="1" indent="-306388" fontAlgn="base">
              <a:spcBef>
                <a:spcPts val="600"/>
              </a:spcBef>
              <a:buFont typeface="+mj-lt"/>
              <a:buAutoNum type="arabicPeriod"/>
            </a:pPr>
            <a:r>
              <a:rPr lang="en-ID" dirty="0"/>
              <a:t>Madrasah yang </a:t>
            </a:r>
            <a:r>
              <a:rPr lang="en-ID" dirty="0" err="1"/>
              <a:t>sudah</a:t>
            </a:r>
            <a:r>
              <a:rPr lang="en-ID" dirty="0"/>
              <a:t> </a:t>
            </a:r>
            <a:r>
              <a:rPr lang="en-ID" dirty="0" err="1"/>
              <a:t>siap</a:t>
            </a:r>
            <a:r>
              <a:rPr lang="en-ID" dirty="0"/>
              <a:t> </a:t>
            </a:r>
            <a:r>
              <a:rPr lang="en-ID" dirty="0" err="1"/>
              <a:t>menerapkan</a:t>
            </a:r>
            <a:r>
              <a:rPr lang="en-ID" dirty="0"/>
              <a:t> </a:t>
            </a:r>
            <a:r>
              <a:rPr lang="en-ID" dirty="0" err="1"/>
              <a:t>Kurikulum</a:t>
            </a:r>
            <a:r>
              <a:rPr lang="en-ID" dirty="0"/>
              <a:t> Merdeka </a:t>
            </a:r>
            <a:r>
              <a:rPr lang="en-ID" dirty="0" err="1"/>
              <a:t>mengajukan</a:t>
            </a:r>
            <a:r>
              <a:rPr lang="en-ID" dirty="0"/>
              <a:t> </a:t>
            </a:r>
            <a:r>
              <a:rPr lang="en-ID" dirty="0" err="1"/>
              <a:t>usulan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Kantor Kementerian Agama </a:t>
            </a:r>
            <a:r>
              <a:rPr lang="en-ID" dirty="0" err="1"/>
              <a:t>Kabupaten</a:t>
            </a:r>
            <a:r>
              <a:rPr lang="en-ID" dirty="0"/>
              <a:t>/ Kota. </a:t>
            </a:r>
          </a:p>
          <a:p>
            <a:pPr marL="407988" lvl="1" indent="-306388" fontAlgn="base">
              <a:spcBef>
                <a:spcPts val="600"/>
              </a:spcBef>
              <a:buFont typeface="+mj-lt"/>
              <a:buAutoNum type="arabicPeriod"/>
            </a:pPr>
            <a:r>
              <a:rPr lang="en-ID" dirty="0"/>
              <a:t>Kantor Kementerian Agama </a:t>
            </a:r>
            <a:r>
              <a:rPr lang="en-ID" dirty="0" err="1"/>
              <a:t>Kabupaten</a:t>
            </a:r>
            <a:r>
              <a:rPr lang="en-ID" dirty="0"/>
              <a:t>/Kota </a:t>
            </a:r>
            <a:r>
              <a:rPr lang="en-ID" dirty="0" err="1"/>
              <a:t>mengusulkan</a:t>
            </a:r>
            <a:r>
              <a:rPr lang="en-ID" dirty="0"/>
              <a:t> madrasah </a:t>
            </a:r>
            <a:r>
              <a:rPr lang="en-ID" dirty="0" err="1"/>
              <a:t>pelaksana</a:t>
            </a:r>
            <a:r>
              <a:rPr lang="en-ID" dirty="0"/>
              <a:t> </a:t>
            </a:r>
            <a:r>
              <a:rPr lang="en-ID" dirty="0" err="1"/>
              <a:t>Kurikulum</a:t>
            </a:r>
            <a:r>
              <a:rPr lang="en-ID" dirty="0"/>
              <a:t> Merdeka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Kanwil</a:t>
            </a:r>
            <a:r>
              <a:rPr lang="en-ID" dirty="0"/>
              <a:t> Kementerian Agama </a:t>
            </a:r>
            <a:r>
              <a:rPr lang="en-ID" dirty="0" err="1"/>
              <a:t>Provinsi</a:t>
            </a:r>
            <a:r>
              <a:rPr lang="en-ID" dirty="0"/>
              <a:t>. </a:t>
            </a:r>
          </a:p>
          <a:p>
            <a:pPr marL="407988" lvl="1" indent="-306388" fontAlgn="base">
              <a:spcBef>
                <a:spcPts val="600"/>
              </a:spcBef>
              <a:buFont typeface="+mj-lt"/>
              <a:buAutoNum type="arabicPeriod"/>
            </a:pPr>
            <a:r>
              <a:rPr lang="en-ID" dirty="0" err="1"/>
              <a:t>Kanwil</a:t>
            </a:r>
            <a:r>
              <a:rPr lang="en-ID" dirty="0"/>
              <a:t> Kementerian Agama </a:t>
            </a:r>
            <a:r>
              <a:rPr lang="en-ID" dirty="0" err="1"/>
              <a:t>Provinsi</a:t>
            </a:r>
            <a:r>
              <a:rPr lang="en-ID" dirty="0"/>
              <a:t> </a:t>
            </a:r>
            <a:r>
              <a:rPr lang="en-ID" dirty="0" err="1"/>
              <a:t>mengusulkan</a:t>
            </a:r>
            <a:r>
              <a:rPr lang="en-ID" dirty="0"/>
              <a:t> madrasah </a:t>
            </a:r>
            <a:r>
              <a:rPr lang="en-ID" dirty="0" err="1"/>
              <a:t>pelaksana</a:t>
            </a:r>
            <a:r>
              <a:rPr lang="en-ID" dirty="0"/>
              <a:t> </a:t>
            </a:r>
            <a:r>
              <a:rPr lang="en-ID" dirty="0" err="1"/>
              <a:t>Kurikulum</a:t>
            </a:r>
            <a:r>
              <a:rPr lang="en-ID" dirty="0"/>
              <a:t> Merdeka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Direktorat</a:t>
            </a:r>
            <a:r>
              <a:rPr lang="en-ID" dirty="0"/>
              <a:t> </a:t>
            </a:r>
            <a:r>
              <a:rPr lang="en-ID" dirty="0" err="1"/>
              <a:t>Jenderal</a:t>
            </a:r>
            <a:r>
              <a:rPr lang="en-ID" dirty="0"/>
              <a:t> Pendidikan Islam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mendapat</a:t>
            </a:r>
            <a:r>
              <a:rPr lang="en-ID" dirty="0"/>
              <a:t> </a:t>
            </a:r>
            <a:r>
              <a:rPr lang="en-ID" dirty="0" err="1"/>
              <a:t>penetapan</a:t>
            </a:r>
            <a:r>
              <a:rPr lang="en-ID" dirty="0"/>
              <a:t>.</a:t>
            </a:r>
          </a:p>
          <a:p>
            <a:pPr marL="407988" lvl="1" indent="-306388" fontAlgn="base">
              <a:spcBef>
                <a:spcPts val="600"/>
              </a:spcBef>
              <a:buFont typeface="+mj-lt"/>
              <a:buAutoNum type="arabicPeriod"/>
            </a:pPr>
            <a:r>
              <a:rPr lang="en-ID" dirty="0" err="1"/>
              <a:t>Direktorat</a:t>
            </a:r>
            <a:r>
              <a:rPr lang="en-ID" dirty="0"/>
              <a:t> </a:t>
            </a:r>
            <a:r>
              <a:rPr lang="en-ID" dirty="0" err="1"/>
              <a:t>Jenderal</a:t>
            </a:r>
            <a:r>
              <a:rPr lang="en-ID" dirty="0"/>
              <a:t> Pendidikan Islam </a:t>
            </a:r>
            <a:r>
              <a:rPr lang="en-ID" dirty="0" err="1"/>
              <a:t>menetapkan</a:t>
            </a:r>
            <a:r>
              <a:rPr lang="en-ID" dirty="0"/>
              <a:t> Madrasah </a:t>
            </a:r>
            <a:r>
              <a:rPr lang="en-ID" dirty="0" err="1"/>
              <a:t>pelaksana</a:t>
            </a:r>
            <a:r>
              <a:rPr lang="en-ID" dirty="0"/>
              <a:t> </a:t>
            </a:r>
            <a:r>
              <a:rPr lang="en-ID" dirty="0" err="1"/>
              <a:t>Kurikulum</a:t>
            </a:r>
            <a:r>
              <a:rPr lang="en-ID" dirty="0"/>
              <a:t> Merdeka. </a:t>
            </a:r>
            <a:endParaRPr lang="en-US"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4A9A30E0-033B-0B59-CB7A-5CE873BA1DC2}"/>
              </a:ext>
            </a:extLst>
          </p:cNvPr>
          <p:cNvSpPr txBox="1">
            <a:spLocks/>
          </p:cNvSpPr>
          <p:nvPr/>
        </p:nvSpPr>
        <p:spPr>
          <a:xfrm>
            <a:off x="510006" y="874608"/>
            <a:ext cx="4648200" cy="131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100" b="1" i="0">
                <a:solidFill>
                  <a:srgbClr val="17406C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2800" kern="0" spc="-5" dirty="0">
                <a:solidFill>
                  <a:srgbClr val="FFC000"/>
                </a:solidFill>
              </a:rPr>
              <a:t>MEKANISME</a:t>
            </a:r>
            <a:endParaRPr lang="en-GB" sz="2800" kern="0" spc="-5" dirty="0">
              <a:solidFill>
                <a:srgbClr val="FFFFFF"/>
              </a:solidFill>
            </a:endParaRPr>
          </a:p>
          <a:p>
            <a:pPr marL="12700">
              <a:spcBef>
                <a:spcPts val="100"/>
              </a:spcBef>
            </a:pPr>
            <a:r>
              <a:rPr lang="en-GB" sz="2800" kern="0" spc="-5" dirty="0" err="1">
                <a:solidFill>
                  <a:schemeClr val="bg1"/>
                </a:solidFill>
              </a:rPr>
              <a:t>Pelaksanaan</a:t>
            </a:r>
            <a:r>
              <a:rPr lang="en-GB" sz="2800" kern="0" spc="-5" dirty="0">
                <a:solidFill>
                  <a:schemeClr val="bg1"/>
                </a:solidFill>
              </a:rPr>
              <a:t> </a:t>
            </a:r>
            <a:r>
              <a:rPr lang="en-GB" sz="2800" kern="0" spc="-5" dirty="0" err="1">
                <a:solidFill>
                  <a:schemeClr val="bg1"/>
                </a:solidFill>
              </a:rPr>
              <a:t>Kurikulum</a:t>
            </a:r>
            <a:r>
              <a:rPr lang="en-GB" sz="2800" kern="0" spc="-5" dirty="0">
                <a:solidFill>
                  <a:schemeClr val="bg1"/>
                </a:solidFill>
              </a:rPr>
              <a:t> Merdeka di Madrasah</a:t>
            </a:r>
            <a:endParaRPr lang="en-GB" sz="28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274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10006" y="6128067"/>
          <a:ext cx="1806574" cy="183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4094D8-5280-414C-3E92-E2F6AB8BACE6}"/>
              </a:ext>
            </a:extLst>
          </p:cNvPr>
          <p:cNvSpPr txBox="1"/>
          <p:nvPr/>
        </p:nvSpPr>
        <p:spPr>
          <a:xfrm>
            <a:off x="6096000" y="556779"/>
            <a:ext cx="571500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200" dirty="0"/>
              <a:t>Madrasah yang </a:t>
            </a:r>
            <a:r>
              <a:rPr lang="en-GB" sz="2200" dirty="0" err="1"/>
              <a:t>telah</a:t>
            </a:r>
            <a:r>
              <a:rPr lang="en-GB" sz="2200" dirty="0"/>
              <a:t> </a:t>
            </a:r>
            <a:r>
              <a:rPr lang="en-GB" sz="2200" dirty="0" err="1"/>
              <a:t>ditetapkan</a:t>
            </a:r>
            <a:r>
              <a:rPr lang="en-GB" sz="2200" dirty="0"/>
              <a:t> </a:t>
            </a:r>
            <a:r>
              <a:rPr lang="en-GB" sz="2200" dirty="0" err="1"/>
              <a:t>sebagai</a:t>
            </a:r>
            <a:r>
              <a:rPr lang="en-GB" sz="2200" dirty="0"/>
              <a:t> </a:t>
            </a:r>
            <a:r>
              <a:rPr lang="en-GB" sz="2200" dirty="0" err="1"/>
              <a:t>pelaksana</a:t>
            </a:r>
            <a:r>
              <a:rPr lang="en-GB" sz="2200" dirty="0"/>
              <a:t> </a:t>
            </a:r>
            <a:r>
              <a:rPr lang="en-GB" sz="2200" dirty="0" err="1"/>
              <a:t>Kurikulum</a:t>
            </a:r>
            <a:r>
              <a:rPr lang="en-GB" sz="2200" dirty="0"/>
              <a:t> Merdeka </a:t>
            </a:r>
            <a:r>
              <a:rPr lang="en-GB" sz="2200" dirty="0" err="1"/>
              <a:t>dapat</a:t>
            </a:r>
            <a:r>
              <a:rPr lang="en-GB" sz="2200" dirty="0"/>
              <a:t> </a:t>
            </a:r>
            <a:r>
              <a:rPr lang="en-GB" sz="2200" b="1" dirty="0" err="1"/>
              <a:t>memilih</a:t>
            </a:r>
            <a:r>
              <a:rPr lang="en-GB" sz="2200" b="1" dirty="0"/>
              <a:t> 2 (</a:t>
            </a:r>
            <a:r>
              <a:rPr lang="en-GB" sz="2200" b="1" dirty="0" err="1"/>
              <a:t>dua</a:t>
            </a:r>
            <a:r>
              <a:rPr lang="en-GB" sz="2200" b="1" dirty="0"/>
              <a:t>) </a:t>
            </a:r>
            <a:r>
              <a:rPr lang="en-GB" sz="2200" b="1" dirty="0" err="1"/>
              <a:t>pilihan</a:t>
            </a:r>
            <a:r>
              <a:rPr lang="en-GB" sz="2200" b="1" dirty="0"/>
              <a:t> </a:t>
            </a:r>
            <a:r>
              <a:rPr lang="en-GB" sz="2200" b="1" dirty="0" err="1"/>
              <a:t>dalam</a:t>
            </a:r>
            <a:r>
              <a:rPr lang="en-GB" sz="2200" b="1" dirty="0"/>
              <a:t> </a:t>
            </a:r>
            <a:r>
              <a:rPr lang="en-GB" sz="2200" b="1" dirty="0" err="1"/>
              <a:t>mengimplementasikan</a:t>
            </a:r>
            <a:r>
              <a:rPr lang="en-GB" sz="2200" b="1" dirty="0"/>
              <a:t> </a:t>
            </a:r>
            <a:r>
              <a:rPr lang="en-GB" sz="2200" b="1" dirty="0" err="1"/>
              <a:t>Kurikulum</a:t>
            </a:r>
            <a:r>
              <a:rPr lang="en-GB" sz="2200" b="1" dirty="0"/>
              <a:t> Merdeka </a:t>
            </a:r>
            <a:r>
              <a:rPr lang="en-GB" sz="2200" dirty="0" err="1"/>
              <a:t>sebagai</a:t>
            </a:r>
            <a:r>
              <a:rPr lang="en-GB" sz="2200" dirty="0"/>
              <a:t> </a:t>
            </a:r>
            <a:r>
              <a:rPr lang="en-GB" sz="2200" dirty="0" err="1"/>
              <a:t>berikut</a:t>
            </a:r>
            <a:r>
              <a:rPr lang="en-GB" sz="2200" dirty="0"/>
              <a:t>: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GB" sz="2200" b="1" dirty="0" err="1">
                <a:solidFill>
                  <a:srgbClr val="FF0000"/>
                </a:solidFill>
              </a:rPr>
              <a:t>Menerapkan</a:t>
            </a:r>
            <a:r>
              <a:rPr lang="en-GB" sz="2200" b="1" dirty="0">
                <a:solidFill>
                  <a:srgbClr val="FF0000"/>
                </a:solidFill>
              </a:rPr>
              <a:t> </a:t>
            </a:r>
            <a:r>
              <a:rPr lang="en-GB" sz="2200" b="1" dirty="0" err="1">
                <a:solidFill>
                  <a:srgbClr val="FF0000"/>
                </a:solidFill>
              </a:rPr>
              <a:t>beberapa</a:t>
            </a:r>
            <a:r>
              <a:rPr lang="en-GB" sz="2200" b="1" dirty="0">
                <a:solidFill>
                  <a:srgbClr val="FF0000"/>
                </a:solidFill>
              </a:rPr>
              <a:t> </a:t>
            </a:r>
            <a:r>
              <a:rPr lang="en-GB" sz="2200" b="1" dirty="0" err="1">
                <a:solidFill>
                  <a:srgbClr val="FF0000"/>
                </a:solidFill>
              </a:rPr>
              <a:t>bagian</a:t>
            </a:r>
            <a:r>
              <a:rPr lang="en-GB" sz="2200" b="1" dirty="0">
                <a:solidFill>
                  <a:srgbClr val="FF0000"/>
                </a:solidFill>
              </a:rPr>
              <a:t> dan </a:t>
            </a:r>
            <a:r>
              <a:rPr lang="en-GB" sz="2200" b="1" dirty="0" err="1">
                <a:solidFill>
                  <a:srgbClr val="FF0000"/>
                </a:solidFill>
              </a:rPr>
              <a:t>prinsip</a:t>
            </a:r>
            <a:r>
              <a:rPr lang="en-GB" sz="2200" b="1" dirty="0">
                <a:solidFill>
                  <a:srgbClr val="FF0000"/>
                </a:solidFill>
              </a:rPr>
              <a:t> </a:t>
            </a:r>
            <a:r>
              <a:rPr lang="en-GB" sz="2200" b="1" dirty="0" err="1">
                <a:solidFill>
                  <a:srgbClr val="FF0000"/>
                </a:solidFill>
              </a:rPr>
              <a:t>Kurikulum</a:t>
            </a:r>
            <a:r>
              <a:rPr lang="en-GB" sz="2200" b="1" dirty="0">
                <a:solidFill>
                  <a:srgbClr val="FF0000"/>
                </a:solidFill>
              </a:rPr>
              <a:t> Merdeka </a:t>
            </a:r>
            <a:r>
              <a:rPr lang="en-GB" sz="2200" b="1" dirty="0" err="1">
                <a:solidFill>
                  <a:srgbClr val="FF0000"/>
                </a:solidFill>
              </a:rPr>
              <a:t>tanpa</a:t>
            </a:r>
            <a:r>
              <a:rPr lang="en-GB" sz="2200" b="1" dirty="0">
                <a:solidFill>
                  <a:srgbClr val="FF0000"/>
                </a:solidFill>
              </a:rPr>
              <a:t> </a:t>
            </a:r>
            <a:r>
              <a:rPr lang="en-GB" sz="2200" b="1" dirty="0" err="1">
                <a:solidFill>
                  <a:srgbClr val="FF0000"/>
                </a:solidFill>
              </a:rPr>
              <a:t>mengganti</a:t>
            </a:r>
            <a:r>
              <a:rPr lang="en-GB" sz="2200" b="1" dirty="0">
                <a:solidFill>
                  <a:srgbClr val="FF0000"/>
                </a:solidFill>
              </a:rPr>
              <a:t> </a:t>
            </a:r>
            <a:r>
              <a:rPr lang="en-GB" sz="2200" b="1" dirty="0" err="1">
                <a:solidFill>
                  <a:srgbClr val="FF0000"/>
                </a:solidFill>
              </a:rPr>
              <a:t>kurikulum</a:t>
            </a:r>
            <a:r>
              <a:rPr lang="en-GB" sz="2200" b="1" dirty="0">
                <a:solidFill>
                  <a:srgbClr val="FF0000"/>
                </a:solidFill>
              </a:rPr>
              <a:t> </a:t>
            </a:r>
            <a:r>
              <a:rPr lang="en-GB" sz="2200" b="1" dirty="0" err="1">
                <a:solidFill>
                  <a:srgbClr val="FF0000"/>
                </a:solidFill>
              </a:rPr>
              <a:t>satuan</a:t>
            </a:r>
            <a:r>
              <a:rPr lang="en-GB" sz="2200" b="1" dirty="0">
                <a:solidFill>
                  <a:srgbClr val="FF0000"/>
                </a:solidFill>
              </a:rPr>
              <a:t> </a:t>
            </a:r>
            <a:r>
              <a:rPr lang="en-GB" sz="2200" b="1" dirty="0" err="1">
                <a:solidFill>
                  <a:srgbClr val="FF0000"/>
                </a:solidFill>
              </a:rPr>
              <a:t>pendidikan</a:t>
            </a:r>
            <a:r>
              <a:rPr lang="en-GB" sz="2200" dirty="0"/>
              <a:t>, </a:t>
            </a:r>
            <a:r>
              <a:rPr lang="en-GB" sz="2200" dirty="0" err="1"/>
              <a:t>misalnya</a:t>
            </a:r>
            <a:r>
              <a:rPr lang="en-GB" sz="2200" dirty="0"/>
              <a:t> </a:t>
            </a:r>
            <a:r>
              <a:rPr lang="en-GB" sz="2200" dirty="0" err="1"/>
              <a:t>menerapkan</a:t>
            </a:r>
            <a:r>
              <a:rPr lang="en-GB" sz="2200" dirty="0"/>
              <a:t> </a:t>
            </a:r>
            <a:r>
              <a:rPr lang="en-GB" sz="2200" dirty="0" err="1"/>
              <a:t>proyek</a:t>
            </a:r>
            <a:r>
              <a:rPr lang="en-GB" sz="2200" dirty="0"/>
              <a:t> </a:t>
            </a:r>
            <a:r>
              <a:rPr lang="en-GB" sz="2200" dirty="0" err="1"/>
              <a:t>penguatan</a:t>
            </a:r>
            <a:r>
              <a:rPr lang="en-GB" sz="2200" dirty="0"/>
              <a:t> </a:t>
            </a:r>
            <a:r>
              <a:rPr lang="en-GB" sz="2200" dirty="0" err="1"/>
              <a:t>Profil</a:t>
            </a:r>
            <a:r>
              <a:rPr lang="en-GB" sz="2200" dirty="0"/>
              <a:t> </a:t>
            </a:r>
            <a:r>
              <a:rPr lang="en-GB" sz="2200" dirty="0" err="1"/>
              <a:t>Pelajar</a:t>
            </a:r>
            <a:r>
              <a:rPr lang="en-GB" sz="2200" dirty="0"/>
              <a:t> Pancasila </a:t>
            </a:r>
            <a:r>
              <a:rPr lang="en-GB" sz="2200" dirty="0" err="1"/>
              <a:t>sebagai</a:t>
            </a:r>
            <a:r>
              <a:rPr lang="en-GB" sz="2200" dirty="0"/>
              <a:t> ko-</a:t>
            </a:r>
            <a:r>
              <a:rPr lang="en-GB" sz="2200" dirty="0" err="1"/>
              <a:t>kurikuler</a:t>
            </a:r>
            <a:r>
              <a:rPr lang="en-GB" sz="2200" dirty="0"/>
              <a:t> </a:t>
            </a:r>
            <a:r>
              <a:rPr lang="en-GB" sz="2200" dirty="0" err="1"/>
              <a:t>atau</a:t>
            </a:r>
            <a:r>
              <a:rPr lang="en-GB" sz="2200" dirty="0"/>
              <a:t> </a:t>
            </a:r>
            <a:r>
              <a:rPr lang="en-GB" sz="2200" dirty="0" err="1"/>
              <a:t>ekstrakurikuler</a:t>
            </a:r>
            <a:r>
              <a:rPr lang="en-GB" sz="2200" dirty="0"/>
              <a:t> </a:t>
            </a:r>
            <a:r>
              <a:rPr lang="en-GB" sz="2200" dirty="0" err="1"/>
              <a:t>dengan</a:t>
            </a:r>
            <a:r>
              <a:rPr lang="en-GB" sz="2200" dirty="0"/>
              <a:t> </a:t>
            </a:r>
            <a:r>
              <a:rPr lang="en-GB" sz="2200" dirty="0" err="1"/>
              <a:t>konsekuensi</a:t>
            </a:r>
            <a:r>
              <a:rPr lang="en-GB" sz="2200" dirty="0"/>
              <a:t> </a:t>
            </a:r>
            <a:r>
              <a:rPr lang="en-GB" sz="2200" dirty="0" err="1"/>
              <a:t>menambah</a:t>
            </a:r>
            <a:r>
              <a:rPr lang="en-GB" sz="2200" dirty="0"/>
              <a:t> </a:t>
            </a:r>
            <a:r>
              <a:rPr lang="en-GB" sz="2200" dirty="0" err="1"/>
              <a:t>atau</a:t>
            </a:r>
            <a:r>
              <a:rPr lang="en-GB" sz="2200" dirty="0"/>
              <a:t> </a:t>
            </a:r>
            <a:r>
              <a:rPr lang="en-GB" sz="2200" dirty="0" err="1"/>
              <a:t>merelokasi</a:t>
            </a:r>
            <a:r>
              <a:rPr lang="en-GB" sz="2200" dirty="0"/>
              <a:t> jam </a:t>
            </a:r>
            <a:r>
              <a:rPr lang="en-GB" sz="2200" dirty="0" err="1"/>
              <a:t>pelajaran</a:t>
            </a:r>
            <a:r>
              <a:rPr lang="en-GB" sz="2200" dirty="0"/>
              <a:t>, </a:t>
            </a:r>
            <a:r>
              <a:rPr lang="en-GB" sz="2200" dirty="0" err="1"/>
              <a:t>menerapkan</a:t>
            </a:r>
            <a:r>
              <a:rPr lang="en-GB" sz="2200" dirty="0"/>
              <a:t> </a:t>
            </a:r>
            <a:r>
              <a:rPr lang="en-GB" sz="2200" dirty="0" err="1"/>
              <a:t>pembelajaran</a:t>
            </a:r>
            <a:r>
              <a:rPr lang="en-GB" sz="2200" dirty="0"/>
              <a:t> </a:t>
            </a:r>
            <a:r>
              <a:rPr lang="en-GB" sz="2200" dirty="0" err="1"/>
              <a:t>sesuai</a:t>
            </a:r>
            <a:r>
              <a:rPr lang="en-GB" sz="2200" dirty="0"/>
              <a:t> </a:t>
            </a:r>
            <a:r>
              <a:rPr lang="en-GB" sz="2200" dirty="0" err="1"/>
              <a:t>tahap</a:t>
            </a:r>
            <a:r>
              <a:rPr lang="en-GB" sz="2200" dirty="0"/>
              <a:t> </a:t>
            </a:r>
            <a:r>
              <a:rPr lang="en-GB" sz="2200" dirty="0" err="1"/>
              <a:t>capaian</a:t>
            </a:r>
            <a:r>
              <a:rPr lang="en-GB" sz="2200" dirty="0"/>
              <a:t> </a:t>
            </a:r>
            <a:r>
              <a:rPr lang="en-GB" sz="2200" dirty="0" err="1"/>
              <a:t>peserta</a:t>
            </a:r>
            <a:r>
              <a:rPr lang="en-GB" sz="2200" dirty="0"/>
              <a:t> </a:t>
            </a:r>
            <a:r>
              <a:rPr lang="en-GB" sz="2200" dirty="0" err="1"/>
              <a:t>didik</a:t>
            </a:r>
            <a:r>
              <a:rPr lang="en-GB" sz="2200" dirty="0"/>
              <a:t>; 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GB" sz="2200" dirty="0" err="1">
                <a:solidFill>
                  <a:srgbClr val="FF0000"/>
                </a:solidFill>
              </a:rPr>
              <a:t>Menerapkan</a:t>
            </a:r>
            <a:r>
              <a:rPr lang="en-GB" sz="2200" dirty="0">
                <a:solidFill>
                  <a:srgbClr val="FF0000"/>
                </a:solidFill>
              </a:rPr>
              <a:t> </a:t>
            </a:r>
            <a:r>
              <a:rPr lang="en-GB" sz="2200" dirty="0" err="1">
                <a:solidFill>
                  <a:srgbClr val="FF0000"/>
                </a:solidFill>
              </a:rPr>
              <a:t>Kurikulum</a:t>
            </a:r>
            <a:r>
              <a:rPr lang="en-GB" sz="2200" dirty="0">
                <a:solidFill>
                  <a:srgbClr val="FF0000"/>
                </a:solidFill>
              </a:rPr>
              <a:t> Merdeka </a:t>
            </a:r>
            <a:r>
              <a:rPr lang="en-GB" sz="2200" dirty="0" err="1">
                <a:solidFill>
                  <a:srgbClr val="FF0000"/>
                </a:solidFill>
              </a:rPr>
              <a:t>dengan</a:t>
            </a:r>
            <a:r>
              <a:rPr lang="en-GB" sz="2200" dirty="0">
                <a:solidFill>
                  <a:srgbClr val="FF0000"/>
                </a:solidFill>
              </a:rPr>
              <a:t> </a:t>
            </a:r>
            <a:r>
              <a:rPr lang="en-GB" sz="2200" dirty="0" err="1">
                <a:solidFill>
                  <a:srgbClr val="FF0000"/>
                </a:solidFill>
              </a:rPr>
              <a:t>pengembangan</a:t>
            </a:r>
            <a:r>
              <a:rPr lang="en-GB" sz="2200" dirty="0">
                <a:solidFill>
                  <a:srgbClr val="FF0000"/>
                </a:solidFill>
              </a:rPr>
              <a:t> </a:t>
            </a:r>
            <a:r>
              <a:rPr lang="en-GB" sz="2200" dirty="0" err="1">
                <a:solidFill>
                  <a:srgbClr val="FF0000"/>
                </a:solidFill>
              </a:rPr>
              <a:t>berbagai</a:t>
            </a:r>
            <a:r>
              <a:rPr lang="en-GB" sz="2200" dirty="0">
                <a:solidFill>
                  <a:srgbClr val="FF0000"/>
                </a:solidFill>
              </a:rPr>
              <a:t> </a:t>
            </a:r>
            <a:r>
              <a:rPr lang="en-GB" sz="2200" dirty="0" err="1">
                <a:solidFill>
                  <a:srgbClr val="FF0000"/>
                </a:solidFill>
              </a:rPr>
              <a:t>perangkat</a:t>
            </a:r>
            <a:r>
              <a:rPr lang="en-GB" sz="2200" dirty="0">
                <a:solidFill>
                  <a:srgbClr val="FF0000"/>
                </a:solidFill>
              </a:rPr>
              <a:t> ajar oleh </a:t>
            </a:r>
            <a:r>
              <a:rPr lang="en-GB" sz="2200" dirty="0" err="1">
                <a:solidFill>
                  <a:srgbClr val="FF0000"/>
                </a:solidFill>
              </a:rPr>
              <a:t>satuan</a:t>
            </a:r>
            <a:r>
              <a:rPr lang="en-GB" sz="2200" dirty="0">
                <a:solidFill>
                  <a:srgbClr val="FF0000"/>
                </a:solidFill>
              </a:rPr>
              <a:t> </a:t>
            </a:r>
            <a:r>
              <a:rPr lang="en-GB" sz="2200" dirty="0" err="1">
                <a:solidFill>
                  <a:srgbClr val="FF0000"/>
                </a:solidFill>
              </a:rPr>
              <a:t>pendidikan</a:t>
            </a:r>
            <a:r>
              <a:rPr lang="en-GB" sz="2200" dirty="0">
                <a:solidFill>
                  <a:srgbClr val="FF0000"/>
                </a:solidFill>
              </a:rPr>
              <a:t>.</a:t>
            </a:r>
            <a:r>
              <a:rPr lang="en-GB" sz="2200" dirty="0"/>
              <a:t> 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5CA36630-EFE7-D0E4-B263-F96E098E003C}"/>
              </a:ext>
            </a:extLst>
          </p:cNvPr>
          <p:cNvSpPr txBox="1">
            <a:spLocks/>
          </p:cNvSpPr>
          <p:nvPr/>
        </p:nvSpPr>
        <p:spPr>
          <a:xfrm>
            <a:off x="510006" y="990600"/>
            <a:ext cx="4595394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100" b="1" i="0">
                <a:solidFill>
                  <a:srgbClr val="17406C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2800" kern="0" spc="-5" dirty="0">
                <a:solidFill>
                  <a:srgbClr val="FFC000"/>
                </a:solidFill>
              </a:rPr>
              <a:t>2 (</a:t>
            </a:r>
            <a:r>
              <a:rPr lang="en-GB" sz="2800" kern="0" spc="-5" dirty="0" err="1">
                <a:solidFill>
                  <a:srgbClr val="FFC000"/>
                </a:solidFill>
              </a:rPr>
              <a:t>dua</a:t>
            </a:r>
            <a:r>
              <a:rPr lang="en-GB" sz="2800" kern="0" spc="-5" dirty="0">
                <a:solidFill>
                  <a:srgbClr val="FFC000"/>
                </a:solidFill>
              </a:rPr>
              <a:t>) </a:t>
            </a:r>
            <a:r>
              <a:rPr lang="en-GB" sz="2800" kern="0" spc="-5" dirty="0" err="1">
                <a:solidFill>
                  <a:srgbClr val="FFC000"/>
                </a:solidFill>
              </a:rPr>
              <a:t>pilihan</a:t>
            </a:r>
            <a:r>
              <a:rPr lang="en-GB" sz="2800" kern="0" spc="-5" dirty="0">
                <a:solidFill>
                  <a:srgbClr val="FFC000"/>
                </a:solidFill>
              </a:rPr>
              <a:t> </a:t>
            </a:r>
            <a:r>
              <a:rPr lang="en-GB" sz="2800" kern="0" spc="-5" dirty="0" err="1">
                <a:solidFill>
                  <a:srgbClr val="FFC000"/>
                </a:solidFill>
              </a:rPr>
              <a:t>implementasi</a:t>
            </a:r>
            <a:r>
              <a:rPr lang="en-GB" sz="2800" kern="0" spc="-5" dirty="0">
                <a:solidFill>
                  <a:schemeClr val="bg1"/>
                </a:solidFill>
              </a:rPr>
              <a:t> </a:t>
            </a:r>
            <a:r>
              <a:rPr lang="en-GB" sz="2800" kern="0" spc="-5" dirty="0" err="1">
                <a:solidFill>
                  <a:schemeClr val="bg1"/>
                </a:solidFill>
              </a:rPr>
              <a:t>Kurikulum</a:t>
            </a:r>
            <a:r>
              <a:rPr lang="en-GB" sz="2800" kern="0" spc="-5" dirty="0">
                <a:solidFill>
                  <a:schemeClr val="bg1"/>
                </a:solidFill>
              </a:rPr>
              <a:t> Merdeka di Madrasah</a:t>
            </a:r>
            <a:endParaRPr lang="en-GB" sz="28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855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14769" y="6132829"/>
          <a:ext cx="1806574" cy="183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287986" y="656971"/>
            <a:ext cx="5389245" cy="58298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5080" lvl="0" indent="-457200">
              <a:lnSpc>
                <a:spcPct val="1151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354965" algn="l"/>
              </a:tabLst>
            </a:pPr>
            <a:r>
              <a:rPr lang="id-ID" sz="2000" spc="-15" dirty="0">
                <a:cs typeface="Carlito"/>
              </a:rPr>
              <a:t>Madrasah dapat mengatur jam pelajaran </a:t>
            </a:r>
            <a:r>
              <a:rPr lang="en-ID" sz="2000" dirty="0" err="1">
                <a:solidFill>
                  <a:prstClr val="black"/>
                </a:solidFill>
              </a:rPr>
              <a:t>setiap</a:t>
            </a:r>
            <a:r>
              <a:rPr lang="en-ID" sz="2000" dirty="0">
                <a:solidFill>
                  <a:prstClr val="black"/>
                </a:solidFill>
              </a:rPr>
              <a:t> </a:t>
            </a:r>
            <a:r>
              <a:rPr lang="en-ID" sz="2000" dirty="0" err="1">
                <a:solidFill>
                  <a:prstClr val="black"/>
                </a:solidFill>
              </a:rPr>
              <a:t>mingguan</a:t>
            </a:r>
            <a:r>
              <a:rPr lang="en-ID" sz="2000" dirty="0">
                <a:solidFill>
                  <a:prstClr val="black"/>
                </a:solidFill>
              </a:rPr>
              <a:t>,</a:t>
            </a:r>
            <a:r>
              <a:rPr lang="id-ID" sz="2000" dirty="0">
                <a:solidFill>
                  <a:prstClr val="black"/>
                </a:solidFill>
              </a:rPr>
              <a:t> </a:t>
            </a:r>
            <a:r>
              <a:rPr lang="en-ID" sz="2000" dirty="0">
                <a:solidFill>
                  <a:prstClr val="black"/>
                </a:solidFill>
              </a:rPr>
              <a:t>dua mingguan, tiga mingguan,</a:t>
            </a:r>
            <a:r>
              <a:rPr lang="id-ID" sz="2000" dirty="0">
                <a:solidFill>
                  <a:prstClr val="black"/>
                </a:solidFill>
              </a:rPr>
              <a:t> </a:t>
            </a:r>
            <a:r>
              <a:rPr lang="en-ID" sz="2000" dirty="0">
                <a:solidFill>
                  <a:prstClr val="black"/>
                </a:solidFill>
              </a:rPr>
              <a:t>bulanan atau bahkan secara blok materi</a:t>
            </a:r>
            <a:r>
              <a:rPr lang="id-ID" sz="2000" dirty="0">
                <a:solidFill>
                  <a:prstClr val="black"/>
                </a:solidFill>
              </a:rPr>
              <a:t>, pertimbangannya untuk EFEKTIFITAS PEMBELAJARAN </a:t>
            </a:r>
            <a:r>
              <a:rPr lang="en-ID" sz="2000" dirty="0">
                <a:solidFill>
                  <a:prstClr val="black"/>
                </a:solidFill>
              </a:rPr>
              <a:t> mewujudkan capaian pembelajaran</a:t>
            </a:r>
            <a:endParaRPr lang="id-ID" sz="2000" dirty="0">
              <a:cs typeface="Carlito"/>
            </a:endParaRPr>
          </a:p>
          <a:p>
            <a:pPr marL="469900" lvl="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354965" algn="l"/>
              </a:tabLst>
            </a:pPr>
            <a:r>
              <a:rPr lang="id-ID" sz="2000" spc="-40" dirty="0">
                <a:cs typeface="Carlito"/>
              </a:rPr>
              <a:t>Target </a:t>
            </a:r>
            <a:r>
              <a:rPr lang="id-ID" sz="2000" spc="-5" dirty="0">
                <a:cs typeface="Carlito"/>
              </a:rPr>
              <a:t>jp </a:t>
            </a:r>
            <a:r>
              <a:rPr lang="id-ID" sz="2000" dirty="0">
                <a:cs typeface="Carlito"/>
              </a:rPr>
              <a:t>untuk </a:t>
            </a:r>
            <a:r>
              <a:rPr lang="id-ID" sz="2000" spc="-10" dirty="0">
                <a:cs typeface="Carlito"/>
              </a:rPr>
              <a:t>satu </a:t>
            </a:r>
            <a:r>
              <a:rPr lang="id-ID" sz="2000" dirty="0">
                <a:cs typeface="Carlito"/>
              </a:rPr>
              <a:t>tahun bisa </a:t>
            </a:r>
            <a:r>
              <a:rPr lang="id-ID" sz="2000" spc="-5" dirty="0">
                <a:cs typeface="Carlito"/>
              </a:rPr>
              <a:t>dicapai</a:t>
            </a:r>
            <a:r>
              <a:rPr lang="id-ID" sz="2000" spc="-40" dirty="0">
                <a:cs typeface="Carlito"/>
              </a:rPr>
              <a:t> </a:t>
            </a:r>
            <a:r>
              <a:rPr lang="id-ID" sz="2000" spc="-10" dirty="0">
                <a:cs typeface="Carlito"/>
              </a:rPr>
              <a:t>kurang dari satu tahun</a:t>
            </a:r>
          </a:p>
          <a:p>
            <a:pPr marL="4699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354965" algn="l"/>
              </a:tabLst>
            </a:pPr>
            <a:r>
              <a:rPr lang="id-ID" sz="2000" spc="-5" dirty="0">
                <a:cs typeface="Carlito"/>
              </a:rPr>
              <a:t>Madrasah </a:t>
            </a:r>
            <a:r>
              <a:rPr lang="id-ID" sz="2000" spc="-15" dirty="0">
                <a:cs typeface="Carlito"/>
              </a:rPr>
              <a:t>akan </a:t>
            </a:r>
            <a:r>
              <a:rPr lang="id-ID" sz="2000" dirty="0">
                <a:cs typeface="Carlito"/>
              </a:rPr>
              <a:t>lebih </a:t>
            </a:r>
            <a:r>
              <a:rPr lang="id-ID" sz="2000" spc="-5" dirty="0">
                <a:cs typeface="Carlito"/>
              </a:rPr>
              <a:t>fleksibel  </a:t>
            </a:r>
            <a:r>
              <a:rPr lang="id-ID" sz="2000" spc="-10" dirty="0">
                <a:cs typeface="Carlito"/>
              </a:rPr>
              <a:t>merencanakan </a:t>
            </a:r>
            <a:r>
              <a:rPr lang="id-ID" sz="2000" dirty="0">
                <a:cs typeface="Carlito"/>
              </a:rPr>
              <a:t>model </a:t>
            </a:r>
            <a:r>
              <a:rPr lang="id-ID" sz="2000" spc="-5" dirty="0">
                <a:cs typeface="Carlito"/>
              </a:rPr>
              <a:t>pembelajaran </a:t>
            </a:r>
            <a:r>
              <a:rPr lang="id-ID" sz="2000" dirty="0">
                <a:cs typeface="Carlito"/>
              </a:rPr>
              <a:t>dalam  </a:t>
            </a:r>
            <a:r>
              <a:rPr lang="id-ID" sz="2000" spc="-10" dirty="0">
                <a:cs typeface="Carlito"/>
              </a:rPr>
              <a:t>mewujudkan </a:t>
            </a:r>
            <a:r>
              <a:rPr lang="id-ID" sz="2000" spc="-5" dirty="0">
                <a:cs typeface="Carlito"/>
              </a:rPr>
              <a:t>capaian</a:t>
            </a:r>
            <a:r>
              <a:rPr lang="id-ID" sz="2000" spc="15" dirty="0">
                <a:cs typeface="Carlito"/>
              </a:rPr>
              <a:t> </a:t>
            </a:r>
            <a:r>
              <a:rPr lang="id-ID" sz="2000" spc="-5" dirty="0">
                <a:cs typeface="Carlito"/>
              </a:rPr>
              <a:t>pembelajaran</a:t>
            </a:r>
            <a:endParaRPr lang="id-ID" sz="2000" dirty="0">
              <a:cs typeface="Carlito"/>
            </a:endParaRPr>
          </a:p>
          <a:p>
            <a:pPr marL="4699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354965" algn="l"/>
              </a:tabLst>
            </a:pPr>
            <a:r>
              <a:rPr lang="id-ID" sz="2000" dirty="0">
                <a:cs typeface="Carlito"/>
              </a:rPr>
              <a:t>Model </a:t>
            </a:r>
            <a:r>
              <a:rPr lang="id-ID" sz="2000" spc="-5" dirty="0">
                <a:cs typeface="Carlito"/>
              </a:rPr>
              <a:t>Pembelajaran dapat </a:t>
            </a:r>
            <a:r>
              <a:rPr lang="id-ID" sz="2000" spc="-10" dirty="0">
                <a:cs typeface="Carlito"/>
              </a:rPr>
              <a:t>konvensional,  kolaborasi </a:t>
            </a:r>
            <a:r>
              <a:rPr lang="id-ID" sz="2000" spc="-5" dirty="0">
                <a:cs typeface="Carlito"/>
              </a:rPr>
              <a:t>beberapa </a:t>
            </a:r>
            <a:r>
              <a:rPr lang="id-ID" sz="2000" dirty="0">
                <a:cs typeface="Carlito"/>
              </a:rPr>
              <a:t>mapel untuk </a:t>
            </a:r>
            <a:r>
              <a:rPr lang="id-ID" sz="2000" spc="-10" dirty="0">
                <a:cs typeface="Carlito"/>
              </a:rPr>
              <a:t>satu </a:t>
            </a:r>
            <a:r>
              <a:rPr lang="id-ID" sz="2000" spc="-5" dirty="0">
                <a:cs typeface="Carlito"/>
              </a:rPr>
              <a:t>tema  </a:t>
            </a:r>
            <a:r>
              <a:rPr lang="id-ID" sz="2000" spc="-10" dirty="0">
                <a:cs typeface="Carlito"/>
              </a:rPr>
              <a:t>yang </a:t>
            </a:r>
            <a:r>
              <a:rPr lang="id-ID" sz="2000" spc="-5" dirty="0">
                <a:cs typeface="Carlito"/>
              </a:rPr>
              <a:t>sama </a:t>
            </a:r>
            <a:r>
              <a:rPr lang="id-ID" sz="2000" dirty="0">
                <a:cs typeface="Carlito"/>
              </a:rPr>
              <a:t>berbasis </a:t>
            </a:r>
            <a:r>
              <a:rPr lang="id-ID" sz="2000" spc="-15" dirty="0">
                <a:cs typeface="Carlito"/>
              </a:rPr>
              <a:t>proyek, </a:t>
            </a:r>
            <a:r>
              <a:rPr lang="id-ID" sz="2000" spc="-5" dirty="0">
                <a:cs typeface="Carlito"/>
              </a:rPr>
              <a:t>pembelajaran </a:t>
            </a:r>
            <a:r>
              <a:rPr lang="id-ID" sz="2000" dirty="0">
                <a:cs typeface="Carlito"/>
              </a:rPr>
              <a:t>blok,  dsb.</a:t>
            </a:r>
            <a:endParaRPr sz="2000" spc="-5" dirty="0">
              <a:cs typeface="Carlito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284F7C"/>
              </a:buClr>
              <a:buFont typeface="+mj-lt"/>
              <a:buAutoNum type="arabicPeriod"/>
            </a:pPr>
            <a:endParaRPr sz="2000" dirty="0">
              <a:cs typeface="Carlit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794898-7900-47A3-DF9B-1690C9071982}"/>
              </a:ext>
            </a:extLst>
          </p:cNvPr>
          <p:cNvSpPr txBox="1"/>
          <p:nvPr/>
        </p:nvSpPr>
        <p:spPr>
          <a:xfrm>
            <a:off x="514769" y="980916"/>
            <a:ext cx="4577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JAM PELAJARAN (JP) DIATUR OLEH PUSAT </a:t>
            </a:r>
            <a:r>
              <a:rPr lang="en-US" sz="2800" b="1" dirty="0">
                <a:solidFill>
                  <a:srgbClr val="FFC000"/>
                </a:solidFill>
              </a:rPr>
              <a:t>PER-TAHUN </a:t>
            </a:r>
            <a:r>
              <a:rPr lang="en-US" sz="2800" b="1" dirty="0">
                <a:solidFill>
                  <a:schemeClr val="bg1"/>
                </a:solidFill>
              </a:rPr>
              <a:t>BUKAN PERMINGGU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10006" y="6128067"/>
          <a:ext cx="1806574" cy="183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5943600" y="592811"/>
            <a:ext cx="5606134" cy="6227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4" marR="5080" indent="-457200">
              <a:lnSpc>
                <a:spcPct val="114999"/>
              </a:lnSpc>
              <a:spcBef>
                <a:spcPts val="100"/>
              </a:spcBef>
              <a:buFont typeface="+mj-lt"/>
              <a:buAutoNum type="alphaLcPeriod"/>
            </a:pPr>
            <a:r>
              <a:rPr lang="en-GB" sz="2000" b="1" spc="-10" dirty="0" err="1">
                <a:latin typeface="Carlito"/>
                <a:cs typeface="Carlito"/>
              </a:rPr>
              <a:t>Pembelajaran</a:t>
            </a:r>
            <a:r>
              <a:rPr lang="en-GB" sz="2000" b="1" spc="-10" dirty="0">
                <a:latin typeface="Carlito"/>
                <a:cs typeface="Carlito"/>
              </a:rPr>
              <a:t> </a:t>
            </a:r>
            <a:r>
              <a:rPr lang="en-GB" sz="2000" b="1" spc="-10" dirty="0" err="1">
                <a:latin typeface="Carlito"/>
                <a:cs typeface="Carlito"/>
              </a:rPr>
              <a:t>Instrakurikuler</a:t>
            </a:r>
            <a:r>
              <a:rPr lang="en-GB" sz="2000" b="1" spc="-10" dirty="0">
                <a:latin typeface="Carlito"/>
                <a:cs typeface="Carlito"/>
              </a:rPr>
              <a:t> </a:t>
            </a:r>
            <a:r>
              <a:rPr lang="en-GB" sz="2000" b="1" dirty="0">
                <a:latin typeface="Carlito"/>
                <a:cs typeface="Carlito"/>
              </a:rPr>
              <a:t>RA  </a:t>
            </a:r>
            <a:r>
              <a:rPr lang="en-GB" sz="2000" spc="-10" dirty="0" err="1">
                <a:latin typeface="Carlito"/>
                <a:cs typeface="Carlito"/>
              </a:rPr>
              <a:t>Pembelajaran</a:t>
            </a:r>
            <a:r>
              <a:rPr lang="en-GB" sz="2000" spc="-10" dirty="0">
                <a:latin typeface="Carlito"/>
                <a:cs typeface="Carlito"/>
              </a:rPr>
              <a:t> </a:t>
            </a:r>
            <a:r>
              <a:rPr lang="en-GB" sz="2000" spc="-10" dirty="0" err="1">
                <a:latin typeface="Carlito"/>
                <a:cs typeface="Carlito"/>
              </a:rPr>
              <a:t>Intrakurikuler</a:t>
            </a:r>
            <a:r>
              <a:rPr lang="en-GB" sz="2000" spc="-10" dirty="0">
                <a:latin typeface="Carlito"/>
                <a:cs typeface="Carlito"/>
              </a:rPr>
              <a:t> </a:t>
            </a:r>
            <a:r>
              <a:rPr lang="en-GB" sz="2000" dirty="0">
                <a:latin typeface="Carlito"/>
                <a:cs typeface="Carlito"/>
              </a:rPr>
              <a:t>RA </a:t>
            </a:r>
            <a:r>
              <a:rPr lang="en-GB" sz="2000" spc="5" dirty="0">
                <a:latin typeface="Carlito"/>
                <a:cs typeface="Carlito"/>
              </a:rPr>
              <a:t>pada </a:t>
            </a:r>
            <a:r>
              <a:rPr lang="en-GB" sz="2000" spc="-10" dirty="0" err="1">
                <a:latin typeface="Carlito"/>
                <a:cs typeface="Carlito"/>
              </a:rPr>
              <a:t>dasarnya</a:t>
            </a:r>
            <a:r>
              <a:rPr lang="en-GB" sz="2000" spc="-10" dirty="0">
                <a:latin typeface="Carlito"/>
                <a:cs typeface="Carlito"/>
              </a:rPr>
              <a:t>  </a:t>
            </a:r>
            <a:r>
              <a:rPr lang="en-GB" sz="2000" dirty="0" err="1">
                <a:latin typeface="Carlito"/>
                <a:cs typeface="Carlito"/>
              </a:rPr>
              <a:t>adalah</a:t>
            </a:r>
            <a:r>
              <a:rPr lang="en-GB" sz="2000" dirty="0">
                <a:latin typeface="Carlito"/>
                <a:cs typeface="Carlito"/>
              </a:rPr>
              <a:t> </a:t>
            </a:r>
            <a:r>
              <a:rPr lang="en-GB" sz="2000" spc="-15" dirty="0" err="1">
                <a:latin typeface="Carlito"/>
                <a:cs typeface="Carlito"/>
              </a:rPr>
              <a:t>kegiatan</a:t>
            </a:r>
            <a:r>
              <a:rPr lang="en-GB" sz="2000" spc="-15" dirty="0">
                <a:latin typeface="Carlito"/>
                <a:cs typeface="Carlito"/>
              </a:rPr>
              <a:t> </a:t>
            </a:r>
            <a:r>
              <a:rPr lang="en-GB" sz="2000" dirty="0" err="1">
                <a:latin typeface="Carlito"/>
                <a:cs typeface="Carlito"/>
              </a:rPr>
              <a:t>bermain</a:t>
            </a:r>
            <a:r>
              <a:rPr lang="en-GB" sz="2000" dirty="0">
                <a:latin typeface="Carlito"/>
                <a:cs typeface="Carlito"/>
              </a:rPr>
              <a:t> </a:t>
            </a:r>
            <a:r>
              <a:rPr lang="en-GB" sz="2000" spc="-10" dirty="0">
                <a:latin typeface="Carlito"/>
                <a:cs typeface="Carlito"/>
              </a:rPr>
              <a:t>yang</a:t>
            </a:r>
            <a:r>
              <a:rPr lang="en-GB" sz="2000" spc="-25" dirty="0">
                <a:latin typeface="Carlito"/>
                <a:cs typeface="Carlito"/>
              </a:rPr>
              <a:t> </a:t>
            </a:r>
            <a:r>
              <a:rPr lang="en-GB" sz="2000" dirty="0" err="1">
                <a:latin typeface="Carlito"/>
                <a:cs typeface="Carlito"/>
              </a:rPr>
              <a:t>bermakna</a:t>
            </a:r>
            <a:endParaRPr lang="en-US" sz="2000" b="1" spc="-5" dirty="0">
              <a:latin typeface="Carlito"/>
              <a:cs typeface="Carlito"/>
            </a:endParaRPr>
          </a:p>
          <a:p>
            <a:pPr marL="469264" marR="5080" indent="-457200">
              <a:lnSpc>
                <a:spcPct val="114999"/>
              </a:lnSpc>
              <a:spcBef>
                <a:spcPts val="100"/>
              </a:spcBef>
              <a:buFont typeface="+mj-lt"/>
              <a:buAutoNum type="alphaLcPeriod"/>
            </a:pPr>
            <a:r>
              <a:rPr sz="2000" b="1" spc="-5" dirty="0" err="1">
                <a:latin typeface="Carlito"/>
                <a:cs typeface="Carlito"/>
              </a:rPr>
              <a:t>Pembelajaran</a:t>
            </a:r>
            <a:r>
              <a:rPr sz="2000" b="1" spc="-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Berbasis </a:t>
            </a:r>
            <a:r>
              <a:rPr sz="2000" b="1" spc="-15" dirty="0" err="1">
                <a:latin typeface="Carlito"/>
                <a:cs typeface="Carlito"/>
              </a:rPr>
              <a:t>Proyek</a:t>
            </a:r>
            <a:r>
              <a:rPr sz="2000" b="1" spc="-15" dirty="0">
                <a:latin typeface="Carlito"/>
                <a:cs typeface="Carlito"/>
              </a:rPr>
              <a:t> </a:t>
            </a:r>
            <a:r>
              <a:rPr lang="en-US" sz="2000" b="1" spc="-15" dirty="0">
                <a:latin typeface="Carlito"/>
                <a:cs typeface="Carlito"/>
              </a:rPr>
              <a:t>pada </a:t>
            </a:r>
            <a:r>
              <a:rPr sz="2000" b="1" spc="-5" dirty="0">
                <a:latin typeface="Carlito"/>
                <a:cs typeface="Carlito"/>
              </a:rPr>
              <a:t>RA  </a:t>
            </a:r>
            <a:r>
              <a:rPr sz="2000" spc="-5" dirty="0" err="1">
                <a:latin typeface="Carlito"/>
                <a:cs typeface="Carlito"/>
              </a:rPr>
              <a:t>merupakan</a:t>
            </a:r>
            <a:r>
              <a:rPr sz="2000" spc="-5" dirty="0">
                <a:latin typeface="Carlito"/>
                <a:cs typeface="Carlito"/>
              </a:rPr>
              <a:t>  </a:t>
            </a:r>
            <a:r>
              <a:rPr sz="2000" dirty="0">
                <a:latin typeface="Carlito"/>
                <a:cs typeface="Carlito"/>
              </a:rPr>
              <a:t>bagian dari </a:t>
            </a:r>
            <a:r>
              <a:rPr sz="2000" spc="-5" dirty="0">
                <a:latin typeface="Carlito"/>
                <a:cs typeface="Carlito"/>
              </a:rPr>
              <a:t>aktivitas </a:t>
            </a:r>
            <a:r>
              <a:rPr sz="2000" spc="-15" dirty="0">
                <a:latin typeface="Carlito"/>
                <a:cs typeface="Carlito"/>
              </a:rPr>
              <a:t>kegiatan </a:t>
            </a:r>
            <a:r>
              <a:rPr sz="2000" spc="-10" dirty="0">
                <a:latin typeface="Carlito"/>
                <a:cs typeface="Carlito"/>
              </a:rPr>
              <a:t>yang  menyenangkan </a:t>
            </a:r>
            <a:r>
              <a:rPr sz="2000" dirty="0">
                <a:latin typeface="Carlito"/>
                <a:cs typeface="Carlito"/>
              </a:rPr>
              <a:t>anak </a:t>
            </a:r>
            <a:r>
              <a:rPr sz="2000" spc="-5" dirty="0">
                <a:latin typeface="Carlito"/>
                <a:cs typeface="Carlito"/>
              </a:rPr>
              <a:t>dengan </a:t>
            </a:r>
            <a:r>
              <a:rPr sz="2000" spc="-15" dirty="0">
                <a:latin typeface="Carlito"/>
                <a:cs typeface="Carlito"/>
              </a:rPr>
              <a:t>fokus </a:t>
            </a:r>
            <a:r>
              <a:rPr sz="2000" dirty="0">
                <a:latin typeface="Carlito"/>
                <a:cs typeface="Carlito"/>
              </a:rPr>
              <a:t>pada  </a:t>
            </a:r>
            <a:r>
              <a:rPr sz="2000" spc="-5" dirty="0">
                <a:latin typeface="Carlito"/>
                <a:cs typeface="Carlito"/>
              </a:rPr>
              <a:t>penguatan </a:t>
            </a:r>
            <a:r>
              <a:rPr sz="2000" spc="-20" dirty="0">
                <a:latin typeface="Carlito"/>
                <a:cs typeface="Carlito"/>
              </a:rPr>
              <a:t>karakter </a:t>
            </a:r>
            <a:r>
              <a:rPr sz="2000" dirty="0">
                <a:latin typeface="Carlito"/>
                <a:cs typeface="Carlito"/>
              </a:rPr>
              <a:t>anak </a:t>
            </a:r>
            <a:r>
              <a:rPr sz="2000" spc="-10" dirty="0">
                <a:latin typeface="Carlito"/>
                <a:cs typeface="Carlito"/>
              </a:rPr>
              <a:t>sebagai </a:t>
            </a:r>
            <a:r>
              <a:rPr sz="2000" spc="-5" dirty="0">
                <a:latin typeface="Carlito"/>
                <a:cs typeface="Carlito"/>
              </a:rPr>
              <a:t>pelajar  </a:t>
            </a:r>
            <a:r>
              <a:rPr sz="2000" spc="-10" dirty="0">
                <a:latin typeface="Carlito"/>
                <a:cs typeface="Carlito"/>
              </a:rPr>
              <a:t>Pancasila yang </a:t>
            </a:r>
            <a:r>
              <a:rPr sz="2000" spc="-5" dirty="0">
                <a:latin typeface="Carlito"/>
                <a:cs typeface="Carlito"/>
              </a:rPr>
              <a:t>memiliki </a:t>
            </a:r>
            <a:r>
              <a:rPr sz="2000" spc="-15" dirty="0">
                <a:latin typeface="Carlito"/>
                <a:cs typeface="Carlito"/>
              </a:rPr>
              <a:t>karakteristik </a:t>
            </a:r>
            <a:r>
              <a:rPr sz="2000" spc="-5" dirty="0">
                <a:latin typeface="Carlito"/>
                <a:cs typeface="Carlito"/>
              </a:rPr>
              <a:t>Islami  </a:t>
            </a:r>
            <a:r>
              <a:rPr sz="2000" spc="-10" dirty="0">
                <a:latin typeface="Carlito"/>
                <a:cs typeface="Carlito"/>
              </a:rPr>
              <a:t>yang </a:t>
            </a:r>
            <a:r>
              <a:rPr sz="2000" i="1" spc="-10" dirty="0">
                <a:latin typeface="Carlito"/>
                <a:cs typeface="Carlito"/>
              </a:rPr>
              <a:t>rahmatan </a:t>
            </a:r>
            <a:r>
              <a:rPr sz="2000" i="1" dirty="0">
                <a:latin typeface="Carlito"/>
                <a:cs typeface="Carlito"/>
              </a:rPr>
              <a:t>lil</a:t>
            </a:r>
            <a:r>
              <a:rPr sz="2000" i="1" spc="20" dirty="0">
                <a:latin typeface="Carlito"/>
                <a:cs typeface="Carlito"/>
              </a:rPr>
              <a:t> </a:t>
            </a:r>
            <a:r>
              <a:rPr sz="2000" i="1" spc="-5" dirty="0" err="1">
                <a:latin typeface="Carlito"/>
                <a:cs typeface="Carlito"/>
              </a:rPr>
              <a:t>alamiin</a:t>
            </a:r>
            <a:r>
              <a:rPr sz="2000" spc="-5" dirty="0">
                <a:latin typeface="Carlito"/>
                <a:cs typeface="Carlito"/>
              </a:rPr>
              <a:t>.</a:t>
            </a:r>
            <a:endParaRPr lang="en-US" sz="2000" spc="-5" dirty="0">
              <a:latin typeface="Carlito"/>
              <a:cs typeface="Carlito"/>
            </a:endParaRPr>
          </a:p>
          <a:p>
            <a:pPr marL="469264" marR="5080" indent="-457200">
              <a:lnSpc>
                <a:spcPct val="114999"/>
              </a:lnSpc>
              <a:spcBef>
                <a:spcPts val="100"/>
              </a:spcBef>
              <a:buFont typeface="+mj-lt"/>
              <a:buAutoNum type="alphaLcPeriod"/>
            </a:pPr>
            <a:r>
              <a:rPr lang="en-GB" sz="2000" b="1" spc="-5" dirty="0" err="1">
                <a:latin typeface="Carlito"/>
              </a:rPr>
              <a:t>Capaian</a:t>
            </a:r>
            <a:r>
              <a:rPr lang="en-GB" sz="2000" b="1" spc="-5" dirty="0">
                <a:latin typeface="Carlito"/>
                <a:cs typeface="Carlito"/>
              </a:rPr>
              <a:t> </a:t>
            </a:r>
            <a:r>
              <a:rPr lang="en-GB" sz="2000" b="1" spc="-5" dirty="0" err="1">
                <a:latin typeface="Carlito"/>
                <a:cs typeface="Carlito"/>
              </a:rPr>
              <a:t>pembelajaran</a:t>
            </a:r>
            <a:r>
              <a:rPr lang="en-GB" sz="2000" b="1" spc="-5" dirty="0">
                <a:latin typeface="Carlito"/>
                <a:cs typeface="Carlito"/>
              </a:rPr>
              <a:t> </a:t>
            </a:r>
            <a:r>
              <a:rPr lang="en-GB" sz="2000" b="1" spc="-5" dirty="0" err="1">
                <a:latin typeface="Carlito"/>
                <a:cs typeface="Carlito"/>
              </a:rPr>
              <a:t>anak</a:t>
            </a:r>
            <a:r>
              <a:rPr lang="en-GB" sz="2000" b="1" spc="-5" dirty="0">
                <a:latin typeface="Carlito"/>
                <a:cs typeface="Carlito"/>
              </a:rPr>
              <a:t> RA </a:t>
            </a:r>
            <a:r>
              <a:rPr lang="en-GB" sz="2000" spc="-5" dirty="0" err="1">
                <a:latin typeface="Carlito"/>
                <a:cs typeface="Carlito"/>
              </a:rPr>
              <a:t>sesuai</a:t>
            </a:r>
            <a:r>
              <a:rPr lang="en-GB" sz="2000" spc="-5" dirty="0">
                <a:latin typeface="Carlito"/>
                <a:cs typeface="Carlito"/>
              </a:rPr>
              <a:t> </a:t>
            </a:r>
            <a:r>
              <a:rPr lang="en-GB" sz="2000" spc="-5" dirty="0" err="1">
                <a:latin typeface="Carlito"/>
                <a:cs typeface="Carlito"/>
              </a:rPr>
              <a:t>dengan</a:t>
            </a:r>
            <a:r>
              <a:rPr lang="en-GB" sz="2000" spc="-5" dirty="0">
                <a:latin typeface="Carlito"/>
                <a:cs typeface="Carlito"/>
              </a:rPr>
              <a:t> </a:t>
            </a:r>
            <a:r>
              <a:rPr lang="en-GB" sz="2000" spc="-5" dirty="0" err="1">
                <a:latin typeface="Carlito"/>
                <a:cs typeface="Carlito"/>
              </a:rPr>
              <a:t>Standar</a:t>
            </a:r>
            <a:r>
              <a:rPr lang="en-GB" sz="2000" spc="-5" dirty="0">
                <a:latin typeface="Carlito"/>
                <a:cs typeface="Carlito"/>
              </a:rPr>
              <a:t> Tingkat </a:t>
            </a:r>
            <a:r>
              <a:rPr lang="en-GB" sz="2000" spc="-5" dirty="0" err="1">
                <a:latin typeface="Carlito"/>
                <a:cs typeface="Carlito"/>
              </a:rPr>
              <a:t>Pencapaian</a:t>
            </a:r>
            <a:r>
              <a:rPr lang="en-GB" sz="2000" spc="-5" dirty="0">
                <a:latin typeface="Carlito"/>
                <a:cs typeface="Carlito"/>
              </a:rPr>
              <a:t> </a:t>
            </a:r>
            <a:r>
              <a:rPr lang="en-GB" sz="2000" spc="-5" dirty="0" err="1">
                <a:latin typeface="Carlito"/>
                <a:cs typeface="Carlito"/>
              </a:rPr>
              <a:t>Perkembangan</a:t>
            </a:r>
            <a:r>
              <a:rPr lang="en-GB" sz="2000" spc="-5" dirty="0">
                <a:latin typeface="Carlito"/>
                <a:cs typeface="Carlito"/>
              </a:rPr>
              <a:t> Anak (STPPA), </a:t>
            </a:r>
            <a:r>
              <a:rPr lang="en-GB" sz="2000" spc="-5" dirty="0" err="1">
                <a:latin typeface="Carlito"/>
                <a:cs typeface="Carlito"/>
              </a:rPr>
              <a:t>meliputi</a:t>
            </a:r>
            <a:r>
              <a:rPr lang="en-GB" sz="2000" spc="-5" dirty="0">
                <a:latin typeface="Carlito"/>
                <a:cs typeface="Carlito"/>
              </a:rPr>
              <a:t>:</a:t>
            </a:r>
          </a:p>
          <a:p>
            <a:pPr marL="895350" lvl="1" indent="-317500">
              <a:buFont typeface="+mj-lt"/>
              <a:buAutoNum type="arabicPeriod"/>
            </a:pPr>
            <a:r>
              <a:rPr lang="en-GB" dirty="0" err="1"/>
              <a:t>nilai</a:t>
            </a:r>
            <a:r>
              <a:rPr lang="en-GB" dirty="0"/>
              <a:t> agama dan moral;</a:t>
            </a:r>
          </a:p>
          <a:p>
            <a:pPr marL="895350" lvl="1" indent="-317500">
              <a:buFont typeface="+mj-lt"/>
              <a:buAutoNum type="arabicPeriod"/>
            </a:pPr>
            <a:r>
              <a:rPr lang="en-GB" dirty="0" err="1"/>
              <a:t>nilai</a:t>
            </a:r>
            <a:r>
              <a:rPr lang="en-GB" dirty="0"/>
              <a:t> Pancasila;</a:t>
            </a:r>
          </a:p>
          <a:p>
            <a:pPr marL="895350" lvl="1" indent="-317500">
              <a:buFont typeface="+mj-lt"/>
              <a:buAutoNum type="arabicPeriod"/>
            </a:pPr>
            <a:r>
              <a:rPr lang="en-GB" dirty="0" err="1"/>
              <a:t>fisik</a:t>
            </a:r>
            <a:r>
              <a:rPr lang="en-GB" dirty="0"/>
              <a:t> </a:t>
            </a:r>
            <a:r>
              <a:rPr lang="en-GB" dirty="0" err="1"/>
              <a:t>motorik</a:t>
            </a:r>
            <a:r>
              <a:rPr lang="en-GB" dirty="0"/>
              <a:t>;</a:t>
            </a:r>
          </a:p>
          <a:p>
            <a:pPr marL="895350" lvl="1" indent="-317500">
              <a:buFont typeface="+mj-lt"/>
              <a:buAutoNum type="arabicPeriod"/>
            </a:pPr>
            <a:r>
              <a:rPr lang="en-GB" dirty="0" err="1"/>
              <a:t>kognitif</a:t>
            </a:r>
            <a:r>
              <a:rPr lang="en-GB" dirty="0"/>
              <a:t>; </a:t>
            </a:r>
          </a:p>
          <a:p>
            <a:pPr marL="895350" lvl="1" indent="-317500">
              <a:buFont typeface="+mj-lt"/>
              <a:buAutoNum type="arabicPeriod"/>
            </a:pPr>
            <a:r>
              <a:rPr lang="en-GB" dirty="0" err="1"/>
              <a:t>bahasa</a:t>
            </a:r>
            <a:r>
              <a:rPr lang="en-GB" dirty="0"/>
              <a:t>; dan</a:t>
            </a:r>
          </a:p>
          <a:p>
            <a:pPr marL="895350" lvl="1" indent="-317500">
              <a:buFont typeface="+mj-lt"/>
              <a:buAutoNum type="arabicPeriod"/>
            </a:pPr>
            <a:r>
              <a:rPr lang="en-GB" dirty="0" err="1"/>
              <a:t>sosial</a:t>
            </a:r>
            <a:r>
              <a:rPr lang="en-GB" dirty="0"/>
              <a:t> </a:t>
            </a:r>
            <a:r>
              <a:rPr lang="en-GB" dirty="0" err="1"/>
              <a:t>emosional</a:t>
            </a:r>
            <a:r>
              <a:rPr lang="en-GB" dirty="0"/>
              <a:t> </a:t>
            </a:r>
            <a:endParaRPr lang="en-GB" sz="1600" dirty="0"/>
          </a:p>
          <a:p>
            <a:pPr marL="255904" marR="5080" indent="-243840">
              <a:lnSpc>
                <a:spcPct val="114999"/>
              </a:lnSpc>
              <a:spcBef>
                <a:spcPts val="100"/>
              </a:spcBef>
            </a:pPr>
            <a:endParaRPr sz="1600" i="1" dirty="0">
              <a:latin typeface="Carlito"/>
              <a:cs typeface="Carlito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93807CB-2212-FB02-448D-64BABA43526B}"/>
              </a:ext>
            </a:extLst>
          </p:cNvPr>
          <p:cNvGrpSpPr/>
          <p:nvPr/>
        </p:nvGrpSpPr>
        <p:grpSpPr>
          <a:xfrm>
            <a:off x="1838642" y="2438400"/>
            <a:ext cx="1905000" cy="1752600"/>
            <a:chOff x="1295400" y="2286000"/>
            <a:chExt cx="1905000" cy="17526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1CECE92-516D-9458-39C8-ABB50C2D4C18}"/>
                </a:ext>
              </a:extLst>
            </p:cNvPr>
            <p:cNvSpPr/>
            <p:nvPr/>
          </p:nvSpPr>
          <p:spPr>
            <a:xfrm>
              <a:off x="1295400" y="2286000"/>
              <a:ext cx="1905000" cy="1752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16CDE15-2BFF-587B-32D0-7DEF47424E34}"/>
                </a:ext>
              </a:extLst>
            </p:cNvPr>
            <p:cNvSpPr/>
            <p:nvPr/>
          </p:nvSpPr>
          <p:spPr>
            <a:xfrm>
              <a:off x="1690696" y="2700635"/>
              <a:ext cx="1114408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sz="5400" b="1" cap="none" spc="0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UTURA MEDIUM" panose="020B0602020204020303" pitchFamily="34" charset="-79"/>
                  <a:cs typeface="FUTURA MEDIUM" panose="020B0602020204020303" pitchFamily="34" charset="-79"/>
                </a:rPr>
                <a:t>RA</a:t>
              </a:r>
            </a:p>
          </p:txBody>
        </p:sp>
      </p:grpSp>
      <p:sp>
        <p:nvSpPr>
          <p:cNvPr id="14" name="Title 13">
            <a:extLst>
              <a:ext uri="{FF2B5EF4-FFF2-40B4-BE49-F238E27FC236}">
                <a16:creationId xmlns:a16="http://schemas.microsoft.com/office/drawing/2014/main" id="{10A94043-0634-5C8E-ED22-956E6CC8C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1D9BF0-1B44-3D0D-67D0-32278E45A568}"/>
              </a:ext>
            </a:extLst>
          </p:cNvPr>
          <p:cNvSpPr txBox="1"/>
          <p:nvPr/>
        </p:nvSpPr>
        <p:spPr>
          <a:xfrm>
            <a:off x="547843" y="914400"/>
            <a:ext cx="45770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STRUKTUR KURIKULUM MERDEKA</a:t>
            </a:r>
          </a:p>
          <a:p>
            <a:r>
              <a:rPr lang="en-US" sz="2800" b="1" dirty="0" err="1">
                <a:solidFill>
                  <a:schemeClr val="bg1"/>
                </a:solidFill>
              </a:rPr>
              <a:t>Raudhatul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Athfal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10006" y="6128067"/>
          <a:ext cx="1806574" cy="183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881675"/>
              </p:ext>
            </p:extLst>
          </p:nvPr>
        </p:nvGraphicFramePr>
        <p:xfrm>
          <a:off x="6371104" y="253727"/>
          <a:ext cx="5331564" cy="58812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9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0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0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0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9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949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marL="236220">
                        <a:lnSpc>
                          <a:spcPct val="100000"/>
                        </a:lnSpc>
                      </a:pPr>
                      <a:r>
                        <a:rPr sz="1200" spc="105" dirty="0">
                          <a:latin typeface="+mn-lt"/>
                          <a:cs typeface="Georgia"/>
                        </a:rPr>
                        <a:t>Mata</a:t>
                      </a:r>
                      <a:r>
                        <a:rPr sz="1200" spc="90" dirty="0">
                          <a:latin typeface="+mn-lt"/>
                          <a:cs typeface="Georgia"/>
                        </a:rPr>
                        <a:t> Pelajaran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52260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200" spc="90" dirty="0">
                          <a:latin typeface="+mn-lt"/>
                          <a:cs typeface="Georgia"/>
                        </a:rPr>
                        <a:t>Alokasi </a:t>
                      </a:r>
                      <a:r>
                        <a:rPr sz="1200" spc="120" dirty="0">
                          <a:latin typeface="+mn-lt"/>
                          <a:cs typeface="Georgia"/>
                        </a:rPr>
                        <a:t>Waktu </a:t>
                      </a:r>
                      <a:r>
                        <a:rPr sz="1200" spc="80" dirty="0">
                          <a:latin typeface="+mn-lt"/>
                          <a:cs typeface="Georgia"/>
                        </a:rPr>
                        <a:t>Per</a:t>
                      </a:r>
                      <a:r>
                        <a:rPr sz="12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125" dirty="0">
                          <a:latin typeface="+mn-lt"/>
                          <a:cs typeface="Georgia"/>
                        </a:rPr>
                        <a:t>Tahun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75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200" dirty="0">
                          <a:latin typeface="+mn-lt"/>
                          <a:cs typeface="Georgia"/>
                        </a:rPr>
                        <a:t>I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200" spc="-10" dirty="0">
                          <a:latin typeface="+mn-lt"/>
                          <a:cs typeface="Georgia"/>
                        </a:rPr>
                        <a:t>II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200" spc="-10" dirty="0">
                          <a:latin typeface="+mn-lt"/>
                          <a:cs typeface="Georgia"/>
                        </a:rPr>
                        <a:t>III </a:t>
                      </a:r>
                      <a:r>
                        <a:rPr sz="1200" spc="65" dirty="0">
                          <a:latin typeface="+mn-lt"/>
                          <a:cs typeface="Georgia"/>
                        </a:rPr>
                        <a:t>- </a:t>
                      </a:r>
                      <a:r>
                        <a:rPr sz="1200" spc="110" dirty="0">
                          <a:latin typeface="+mn-lt"/>
                          <a:cs typeface="Georgia"/>
                        </a:rPr>
                        <a:t>V</a:t>
                      </a:r>
                      <a:r>
                        <a:rPr sz="1200" spc="-25" dirty="0">
                          <a:latin typeface="+mn-lt"/>
                          <a:cs typeface="Georgia"/>
                        </a:rPr>
                        <a:t> )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200" spc="50" dirty="0">
                          <a:latin typeface="+mn-lt"/>
                          <a:cs typeface="Georgia"/>
                        </a:rPr>
                        <a:t>VI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572">
                <a:tc>
                  <a:txBody>
                    <a:bodyPr/>
                    <a:lstStyle/>
                    <a:p>
                      <a:pPr marL="22225" marR="214629">
                        <a:lnSpc>
                          <a:spcPct val="107700"/>
                        </a:lnSpc>
                        <a:spcBef>
                          <a:spcPts val="215"/>
                        </a:spcBef>
                      </a:pPr>
                      <a:r>
                        <a:rPr sz="1100" spc="95" dirty="0">
                          <a:latin typeface="+mn-lt"/>
                          <a:cs typeface="Georgia"/>
                        </a:rPr>
                        <a:t>Pendidikan</a:t>
                      </a:r>
                      <a:r>
                        <a:rPr sz="11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114" dirty="0">
                          <a:latin typeface="+mn-lt"/>
                          <a:cs typeface="Georgia"/>
                        </a:rPr>
                        <a:t>Agama  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Islam*;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210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00" dirty="0">
                          <a:latin typeface="+mn-lt"/>
                          <a:cs typeface="Georgia"/>
                        </a:rPr>
                        <a:t>a. </a:t>
                      </a:r>
                      <a:r>
                        <a:rPr sz="1100" spc="65" dirty="0">
                          <a:latin typeface="+mn-lt"/>
                          <a:cs typeface="Georgia"/>
                        </a:rPr>
                        <a:t>Al </a:t>
                      </a:r>
                      <a:r>
                        <a:rPr sz="1100" spc="125" dirty="0">
                          <a:latin typeface="+mn-lt"/>
                          <a:cs typeface="Georgia"/>
                        </a:rPr>
                        <a:t>Quran</a:t>
                      </a:r>
                      <a:r>
                        <a:rPr sz="1100" spc="6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95" dirty="0">
                          <a:latin typeface="+mn-lt"/>
                          <a:cs typeface="Georgia"/>
                        </a:rPr>
                        <a:t>Hadis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114" dirty="0">
                          <a:latin typeface="+mn-lt"/>
                          <a:cs typeface="Georgia"/>
                        </a:rPr>
                        <a:t>64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165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95" dirty="0">
                          <a:latin typeface="+mn-lt"/>
                          <a:cs typeface="Georgia"/>
                        </a:rPr>
                        <a:t>b. </a:t>
                      </a:r>
                      <a:r>
                        <a:rPr sz="1100" spc="105" dirty="0">
                          <a:latin typeface="+mn-lt"/>
                          <a:cs typeface="Georgia"/>
                        </a:rPr>
                        <a:t>Akidah</a:t>
                      </a:r>
                      <a:r>
                        <a:rPr sz="1100" spc="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114" dirty="0">
                          <a:latin typeface="+mn-lt"/>
                          <a:cs typeface="Georgia"/>
                        </a:rPr>
                        <a:t>Akhlak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spc="114" dirty="0">
                          <a:latin typeface="+mn-lt"/>
                          <a:cs typeface="Georgia"/>
                        </a:rPr>
                        <a:t>64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187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90" dirty="0">
                          <a:latin typeface="+mn-lt"/>
                          <a:cs typeface="Georgia"/>
                        </a:rPr>
                        <a:t>c.</a:t>
                      </a:r>
                      <a:r>
                        <a:rPr sz="1100" spc="10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90" dirty="0">
                          <a:latin typeface="+mn-lt"/>
                          <a:cs typeface="Georgia"/>
                        </a:rPr>
                        <a:t>Fikih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114" dirty="0">
                          <a:latin typeface="+mn-lt"/>
                          <a:cs typeface="Georgia"/>
                        </a:rPr>
                        <a:t>64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232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90" dirty="0">
                          <a:latin typeface="+mn-lt"/>
                          <a:cs typeface="Georgia"/>
                        </a:rPr>
                        <a:t>d.</a:t>
                      </a:r>
                      <a:r>
                        <a:rPr sz="1100" spc="1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85" dirty="0">
                          <a:latin typeface="+mn-lt"/>
                          <a:cs typeface="Georgia"/>
                        </a:rPr>
                        <a:t>SKI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114" dirty="0">
                          <a:latin typeface="+mn-lt"/>
                          <a:cs typeface="Georgia"/>
                        </a:rPr>
                        <a:t>64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873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187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135" dirty="0">
                          <a:latin typeface="+mn-lt"/>
                          <a:cs typeface="Georgia"/>
                        </a:rPr>
                        <a:t>Bahasa</a:t>
                      </a:r>
                      <a:r>
                        <a:rPr sz="1100" spc="9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100" dirty="0">
                          <a:latin typeface="+mn-lt"/>
                          <a:cs typeface="Georgia"/>
                        </a:rPr>
                        <a:t>Arab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114" dirty="0">
                          <a:latin typeface="+mn-lt"/>
                          <a:cs typeface="Georgia"/>
                        </a:rPr>
                        <a:t>64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2914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95" dirty="0">
                          <a:latin typeface="+mn-lt"/>
                          <a:cs typeface="Georgia"/>
                        </a:rPr>
                        <a:t>Pendidikan </a:t>
                      </a:r>
                      <a:r>
                        <a:rPr sz="1100" spc="100" dirty="0">
                          <a:latin typeface="+mn-lt"/>
                          <a:cs typeface="Georgia"/>
                        </a:rPr>
                        <a:t>Pancasila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150" dirty="0">
                          <a:latin typeface="+mn-lt"/>
                          <a:cs typeface="Georgia"/>
                        </a:rPr>
                        <a:t>144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(4)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150" dirty="0">
                          <a:latin typeface="+mn-lt"/>
                          <a:cs typeface="Georgia"/>
                        </a:rPr>
                        <a:t>144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(4)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150" dirty="0">
                          <a:latin typeface="+mn-lt"/>
                          <a:cs typeface="Georgia"/>
                        </a:rPr>
                        <a:t>144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(4)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128</a:t>
                      </a:r>
                      <a:r>
                        <a:rPr sz="1100" spc="6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(4)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2914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135" dirty="0">
                          <a:latin typeface="+mn-lt"/>
                          <a:cs typeface="Georgia"/>
                        </a:rPr>
                        <a:t>Bahasa</a:t>
                      </a:r>
                      <a:r>
                        <a:rPr sz="1100" spc="90" dirty="0">
                          <a:latin typeface="+mn-lt"/>
                          <a:cs typeface="Georgia"/>
                        </a:rPr>
                        <a:t> Indonesia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150" dirty="0">
                          <a:latin typeface="+mn-lt"/>
                          <a:cs typeface="Georgia"/>
                        </a:rPr>
                        <a:t>216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(6)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125" dirty="0">
                          <a:latin typeface="+mn-lt"/>
                          <a:cs typeface="Georgia"/>
                        </a:rPr>
                        <a:t>252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35" dirty="0">
                          <a:latin typeface="+mn-lt"/>
                          <a:cs typeface="Georgia"/>
                        </a:rPr>
                        <a:t>(7)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150" dirty="0">
                          <a:latin typeface="+mn-lt"/>
                          <a:cs typeface="Georgia"/>
                        </a:rPr>
                        <a:t>216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(6)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150" dirty="0">
                          <a:latin typeface="+mn-lt"/>
                          <a:cs typeface="Georgia"/>
                        </a:rPr>
                        <a:t>192</a:t>
                      </a:r>
                      <a:r>
                        <a:rPr sz="1100" spc="6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(6)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93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05" dirty="0">
                          <a:latin typeface="+mn-lt"/>
                          <a:cs typeface="Georgia"/>
                        </a:rPr>
                        <a:t>Matematika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50" dirty="0">
                          <a:latin typeface="+mn-lt"/>
                          <a:cs typeface="Georgia"/>
                        </a:rPr>
                        <a:t>144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(4)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25" dirty="0">
                          <a:latin typeface="+mn-lt"/>
                          <a:cs typeface="Georgia"/>
                        </a:rPr>
                        <a:t>180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30" dirty="0">
                          <a:latin typeface="+mn-lt"/>
                          <a:cs typeface="Georgia"/>
                        </a:rPr>
                        <a:t>(5)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25" dirty="0">
                          <a:latin typeface="+mn-lt"/>
                          <a:cs typeface="Georgia"/>
                        </a:rPr>
                        <a:t>180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30" dirty="0">
                          <a:latin typeface="+mn-lt"/>
                          <a:cs typeface="Georgia"/>
                        </a:rPr>
                        <a:t>(5)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35" dirty="0">
                          <a:latin typeface="+mn-lt"/>
                          <a:cs typeface="Georgia"/>
                        </a:rPr>
                        <a:t>160</a:t>
                      </a:r>
                      <a:r>
                        <a:rPr sz="1100" spc="6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30" dirty="0">
                          <a:latin typeface="+mn-lt"/>
                          <a:cs typeface="Georgia"/>
                        </a:rPr>
                        <a:t>(5)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5070">
                <a:tc>
                  <a:txBody>
                    <a:bodyPr/>
                    <a:lstStyle/>
                    <a:p>
                      <a:pPr marL="22225" marR="23304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100" spc="85" dirty="0">
                          <a:latin typeface="+mn-lt"/>
                          <a:cs typeface="Georgia"/>
                        </a:rPr>
                        <a:t>Ilmu</a:t>
                      </a:r>
                      <a:r>
                        <a:rPr sz="1100" spc="5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110" dirty="0">
                          <a:latin typeface="+mn-lt"/>
                          <a:cs typeface="Georgia"/>
                        </a:rPr>
                        <a:t>Pengetahuan  </a:t>
                      </a:r>
                      <a:r>
                        <a:rPr sz="1100" spc="105" dirty="0">
                          <a:latin typeface="+mn-lt"/>
                          <a:cs typeface="Georgia"/>
                        </a:rPr>
                        <a:t>Alam </a:t>
                      </a:r>
                      <a:r>
                        <a:rPr sz="1100" spc="120" dirty="0">
                          <a:latin typeface="+mn-lt"/>
                          <a:cs typeface="Georgia"/>
                        </a:rPr>
                        <a:t>dan</a:t>
                      </a:r>
                      <a:r>
                        <a:rPr sz="1100" spc="6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95" dirty="0" err="1">
                          <a:latin typeface="+mn-lt"/>
                          <a:cs typeface="Georgia"/>
                        </a:rPr>
                        <a:t>Sosial</a:t>
                      </a:r>
                      <a:r>
                        <a:rPr lang="en-US" sz="1100" spc="9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lang="en-US" sz="1100" b="1" spc="95" dirty="0">
                          <a:latin typeface="+mn-lt"/>
                          <a:cs typeface="Georgia"/>
                        </a:rPr>
                        <a:t>(IPAS)</a:t>
                      </a:r>
                      <a:endParaRPr sz="1100" b="1" dirty="0">
                        <a:latin typeface="+mn-lt"/>
                        <a:cs typeface="Georgia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100" spc="125" dirty="0">
                          <a:latin typeface="+mn-lt"/>
                          <a:cs typeface="Georgia"/>
                        </a:rPr>
                        <a:t>180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30" dirty="0">
                          <a:latin typeface="+mn-lt"/>
                          <a:cs typeface="Georgia"/>
                        </a:rPr>
                        <a:t>(5)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100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100" spc="135" dirty="0">
                          <a:latin typeface="+mn-lt"/>
                          <a:cs typeface="Georgia"/>
                        </a:rPr>
                        <a:t>160</a:t>
                      </a:r>
                      <a:r>
                        <a:rPr sz="1100" spc="6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30" dirty="0">
                          <a:latin typeface="+mn-lt"/>
                          <a:cs typeface="Georgia"/>
                        </a:rPr>
                        <a:t>(5)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10096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5898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100" spc="95" dirty="0">
                          <a:latin typeface="+mn-lt"/>
                          <a:cs typeface="Georgia"/>
                        </a:rPr>
                        <a:t>Pendidikan</a:t>
                      </a:r>
                      <a:r>
                        <a:rPr sz="1100" spc="9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120" dirty="0">
                          <a:latin typeface="+mn-lt"/>
                          <a:cs typeface="Georgia"/>
                        </a:rPr>
                        <a:t>Jasmani</a:t>
                      </a:r>
                      <a:endParaRPr sz="1100" dirty="0">
                        <a:latin typeface="+mn-lt"/>
                        <a:cs typeface="Georgia"/>
                      </a:endParaRPr>
                    </a:p>
                    <a:p>
                      <a:pPr marL="22225" marR="50292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100" spc="105" dirty="0">
                          <a:latin typeface="+mn-lt"/>
                          <a:cs typeface="Georgia"/>
                        </a:rPr>
                        <a:t>Olahraga</a:t>
                      </a:r>
                      <a:r>
                        <a:rPr sz="1100" spc="4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120" dirty="0">
                          <a:latin typeface="+mn-lt"/>
                          <a:cs typeface="Georgia"/>
                        </a:rPr>
                        <a:t>dan  </a:t>
                      </a:r>
                      <a:r>
                        <a:rPr sz="1100" spc="110" dirty="0">
                          <a:latin typeface="+mn-lt"/>
                          <a:cs typeface="Georgia"/>
                        </a:rPr>
                        <a:t>Kesehatan</a:t>
                      </a:r>
                      <a:endParaRPr sz="1100" dirty="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125" dirty="0">
                          <a:latin typeface="+mn-lt"/>
                          <a:cs typeface="Georgia"/>
                        </a:rPr>
                        <a:t>108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5" dirty="0">
                          <a:latin typeface="+mn-lt"/>
                          <a:cs typeface="Georgia"/>
                        </a:rPr>
                        <a:t>(3)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125" dirty="0">
                          <a:latin typeface="+mn-lt"/>
                          <a:cs typeface="Georgia"/>
                        </a:rPr>
                        <a:t>108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5" dirty="0">
                          <a:latin typeface="+mn-lt"/>
                          <a:cs typeface="Georgia"/>
                        </a:rPr>
                        <a:t>(3)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</a:pPr>
                      <a:r>
                        <a:rPr sz="1100" spc="125" dirty="0">
                          <a:latin typeface="+mn-lt"/>
                          <a:cs typeface="Georgia"/>
                        </a:rPr>
                        <a:t>108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5" dirty="0">
                          <a:latin typeface="+mn-lt"/>
                          <a:cs typeface="Georgia"/>
                        </a:rPr>
                        <a:t>(3)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 dirty="0">
                        <a:latin typeface="+mn-lt"/>
                        <a:cs typeface="Times New Roman"/>
                      </a:endParaRPr>
                    </a:p>
                    <a:p>
                      <a:pPr marL="40005" algn="ctr">
                        <a:lnSpc>
                          <a:spcPct val="100000"/>
                        </a:lnSpc>
                      </a:pPr>
                      <a:r>
                        <a:rPr sz="1100" spc="110" dirty="0">
                          <a:latin typeface="+mn-lt"/>
                          <a:cs typeface="Georgia"/>
                        </a:rPr>
                        <a:t>96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5" dirty="0">
                          <a:latin typeface="+mn-lt"/>
                          <a:cs typeface="Georgia"/>
                        </a:rPr>
                        <a:t>(3)</a:t>
                      </a:r>
                      <a:endParaRPr sz="1100" dirty="0">
                        <a:latin typeface="+mn-lt"/>
                        <a:cs typeface="Georgia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35867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100" spc="105" dirty="0">
                          <a:latin typeface="+mn-lt"/>
                          <a:cs typeface="Georgia"/>
                        </a:rPr>
                        <a:t>Seni </a:t>
                      </a:r>
                      <a:r>
                        <a:rPr sz="1100" spc="120" dirty="0">
                          <a:latin typeface="+mn-lt"/>
                          <a:cs typeface="Georgia"/>
                        </a:rPr>
                        <a:t>dan</a:t>
                      </a:r>
                      <a:r>
                        <a:rPr sz="1100" spc="8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90" dirty="0">
                          <a:latin typeface="+mn-lt"/>
                          <a:cs typeface="Georgia"/>
                        </a:rPr>
                        <a:t>Budaya**:</a:t>
                      </a:r>
                      <a:endParaRPr sz="1100" dirty="0">
                        <a:latin typeface="+mn-lt"/>
                        <a:cs typeface="Georgia"/>
                      </a:endParaRPr>
                    </a:p>
                    <a:p>
                      <a:pPr marL="244475" indent="-13652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/>
                        <a:tabLst>
                          <a:tab pos="244475" algn="l"/>
                        </a:tabLst>
                      </a:pPr>
                      <a:r>
                        <a:rPr sz="1100" spc="105" dirty="0" err="1">
                          <a:latin typeface="+mn-lt"/>
                          <a:cs typeface="Georgia"/>
                        </a:rPr>
                        <a:t>Seni</a:t>
                      </a:r>
                      <a:r>
                        <a:rPr lang="en-US" sz="1100" spc="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110" dirty="0" err="1">
                          <a:latin typeface="+mn-lt"/>
                          <a:cs typeface="Georgia"/>
                        </a:rPr>
                        <a:t>Musik</a:t>
                      </a:r>
                      <a:endParaRPr lang="en-US" sz="1100" spc="0" dirty="0">
                        <a:latin typeface="+mn-lt"/>
                        <a:cs typeface="Georgia"/>
                      </a:endParaRPr>
                    </a:p>
                    <a:p>
                      <a:pPr marL="244475" indent="-13652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/>
                        <a:tabLst>
                          <a:tab pos="244475" algn="l"/>
                        </a:tabLst>
                      </a:pPr>
                      <a:r>
                        <a:rPr sz="1100" spc="5" dirty="0" err="1">
                          <a:latin typeface="+mn-lt"/>
                          <a:cs typeface="Georgia"/>
                        </a:rPr>
                        <a:t>S</a:t>
                      </a:r>
                      <a:r>
                        <a:rPr sz="1100" spc="-5" dirty="0" err="1">
                          <a:latin typeface="+mn-lt"/>
                          <a:cs typeface="Georgia"/>
                        </a:rPr>
                        <a:t>e</a:t>
                      </a:r>
                      <a:r>
                        <a:rPr sz="1100" spc="5" dirty="0" err="1">
                          <a:latin typeface="+mn-lt"/>
                          <a:cs typeface="Georgia"/>
                        </a:rPr>
                        <a:t>n</a:t>
                      </a:r>
                      <a:r>
                        <a:rPr sz="1100" dirty="0" err="1">
                          <a:latin typeface="+mn-lt"/>
                          <a:cs typeface="Georgia"/>
                        </a:rPr>
                        <a:t>i</a:t>
                      </a:r>
                      <a:r>
                        <a:rPr lang="en-US" sz="1100" spc="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-5" dirty="0">
                          <a:latin typeface="+mn-lt"/>
                          <a:cs typeface="Georgia"/>
                        </a:rPr>
                        <a:t>R</a:t>
                      </a:r>
                      <a:r>
                        <a:rPr sz="1100" dirty="0">
                          <a:latin typeface="+mn-lt"/>
                          <a:cs typeface="Georgia"/>
                        </a:rPr>
                        <a:t>u</a:t>
                      </a:r>
                      <a:r>
                        <a:rPr sz="1100" spc="-5" dirty="0">
                          <a:latin typeface="+mn-lt"/>
                          <a:cs typeface="Georgia"/>
                        </a:rPr>
                        <a:t>p</a:t>
                      </a:r>
                      <a:r>
                        <a:rPr sz="1100" dirty="0">
                          <a:latin typeface="+mn-lt"/>
                          <a:cs typeface="Georgia"/>
                        </a:rPr>
                        <a:t>a</a:t>
                      </a:r>
                    </a:p>
                    <a:p>
                      <a:pPr marL="244475" indent="-13652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 startAt="3"/>
                        <a:tabLst>
                          <a:tab pos="244475" algn="l"/>
                        </a:tabLst>
                      </a:pPr>
                      <a:r>
                        <a:rPr sz="1100" spc="105" dirty="0">
                          <a:latin typeface="+mn-lt"/>
                          <a:cs typeface="Georgia"/>
                        </a:rPr>
                        <a:t>Seni</a:t>
                      </a:r>
                      <a:r>
                        <a:rPr sz="1100" spc="9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80" dirty="0">
                          <a:latin typeface="+mn-lt"/>
                          <a:cs typeface="Georgia"/>
                        </a:rPr>
                        <a:t>Teater</a:t>
                      </a:r>
                      <a:endParaRPr sz="1100" dirty="0">
                        <a:latin typeface="+mn-lt"/>
                        <a:cs typeface="Georgia"/>
                      </a:endParaRPr>
                    </a:p>
                    <a:p>
                      <a:pPr marL="244475" indent="-136525">
                        <a:lnSpc>
                          <a:spcPct val="100000"/>
                        </a:lnSpc>
                        <a:spcBef>
                          <a:spcPts val="0"/>
                        </a:spcBef>
                        <a:buAutoNum type="arabicPeriod" startAt="3"/>
                        <a:tabLst>
                          <a:tab pos="244475" algn="l"/>
                        </a:tabLst>
                      </a:pPr>
                      <a:r>
                        <a:rPr sz="1100" spc="105" dirty="0" err="1">
                          <a:latin typeface="+mn-lt"/>
                          <a:cs typeface="Georgia"/>
                        </a:rPr>
                        <a:t>Seni</a:t>
                      </a:r>
                      <a:r>
                        <a:rPr sz="1100" spc="9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Tari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  <a:p>
                      <a:pPr marL="26034" marR="114935" indent="-444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100" spc="100" dirty="0">
                          <a:latin typeface="+mn-lt"/>
                          <a:cs typeface="Georgia"/>
                        </a:rPr>
                        <a:t>Prakarya </a:t>
                      </a:r>
                      <a:r>
                        <a:rPr sz="1100" spc="95" dirty="0">
                          <a:latin typeface="+mn-lt"/>
                          <a:cs typeface="Georgia"/>
                        </a:rPr>
                        <a:t>(Budidaya,  </a:t>
                      </a:r>
                      <a:r>
                        <a:rPr sz="1100" spc="100" dirty="0">
                          <a:latin typeface="+mn-lt"/>
                          <a:cs typeface="Georgia"/>
                        </a:rPr>
                        <a:t>Pengolahan,  </a:t>
                      </a:r>
                      <a:r>
                        <a:rPr sz="1100" spc="95" dirty="0">
                          <a:latin typeface="+mn-lt"/>
                          <a:cs typeface="Georgia"/>
                        </a:rPr>
                        <a:t>Kerajinan, </a:t>
                      </a:r>
                      <a:r>
                        <a:rPr sz="1100" spc="120" dirty="0">
                          <a:latin typeface="+mn-lt"/>
                          <a:cs typeface="Georgia"/>
                        </a:rPr>
                        <a:t>dan  </a:t>
                      </a:r>
                      <a:r>
                        <a:rPr sz="1100" spc="100" dirty="0">
                          <a:latin typeface="+mn-lt"/>
                          <a:cs typeface="Georgia"/>
                        </a:rPr>
                        <a:t>Rekayasa)</a:t>
                      </a:r>
                      <a:endParaRPr sz="1100" dirty="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125" dirty="0">
                          <a:latin typeface="+mn-lt"/>
                          <a:cs typeface="Georgia"/>
                        </a:rPr>
                        <a:t>108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5" dirty="0">
                          <a:latin typeface="+mn-lt"/>
                          <a:cs typeface="Georgia"/>
                        </a:rPr>
                        <a:t>(3)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125" dirty="0">
                          <a:latin typeface="+mn-lt"/>
                          <a:cs typeface="Georgia"/>
                        </a:rPr>
                        <a:t>108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5" dirty="0">
                          <a:latin typeface="+mn-lt"/>
                          <a:cs typeface="Georgia"/>
                        </a:rPr>
                        <a:t>(3)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</a:pPr>
                      <a:r>
                        <a:rPr sz="1100" spc="125" dirty="0">
                          <a:latin typeface="+mn-lt"/>
                          <a:cs typeface="Georgia"/>
                        </a:rPr>
                        <a:t>108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5" dirty="0">
                          <a:latin typeface="+mn-lt"/>
                          <a:cs typeface="Georgia"/>
                        </a:rPr>
                        <a:t>(3)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+mn-lt"/>
                        <a:cs typeface="Times New Roman"/>
                      </a:endParaRPr>
                    </a:p>
                    <a:p>
                      <a:pPr marL="40005" algn="ctr">
                        <a:lnSpc>
                          <a:spcPct val="100000"/>
                        </a:lnSpc>
                      </a:pPr>
                      <a:r>
                        <a:rPr sz="1100" spc="110" dirty="0">
                          <a:latin typeface="+mn-lt"/>
                          <a:cs typeface="Georgia"/>
                        </a:rPr>
                        <a:t>96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5" dirty="0">
                          <a:latin typeface="+mn-lt"/>
                          <a:cs typeface="Georgia"/>
                        </a:rPr>
                        <a:t>(3)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2887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135" dirty="0">
                          <a:latin typeface="+mn-lt"/>
                          <a:cs typeface="Georgia"/>
                        </a:rPr>
                        <a:t>Bahasa</a:t>
                      </a:r>
                      <a:r>
                        <a:rPr sz="1100" spc="9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Inggris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100" spc="114" dirty="0">
                          <a:latin typeface="+mn-lt"/>
                          <a:cs typeface="Georgia"/>
                        </a:rPr>
                        <a:t>64</a:t>
                      </a:r>
                      <a:r>
                        <a:rPr sz="11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07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20" dirty="0">
                          <a:latin typeface="+mn-lt"/>
                          <a:cs typeface="Georgia"/>
                        </a:rPr>
                        <a:t>Muatan </a:t>
                      </a:r>
                      <a:r>
                        <a:rPr sz="1100" spc="90" dirty="0">
                          <a:latin typeface="+mn-lt"/>
                          <a:cs typeface="Georgia"/>
                        </a:rPr>
                        <a:t>Lokal</a:t>
                      </a:r>
                      <a:r>
                        <a:rPr sz="11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15" dirty="0">
                          <a:latin typeface="+mn-lt"/>
                          <a:cs typeface="Georgia"/>
                        </a:rPr>
                        <a:t>****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r>
                        <a:rPr sz="110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5" dirty="0">
                          <a:latin typeface="+mn-lt"/>
                          <a:cs typeface="Georgia"/>
                        </a:rPr>
                        <a:t>***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r>
                        <a:rPr sz="110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5" dirty="0">
                          <a:latin typeface="+mn-lt"/>
                          <a:cs typeface="Georgia"/>
                        </a:rPr>
                        <a:t>***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72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r>
                        <a:rPr sz="1100" spc="-3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5" dirty="0">
                          <a:latin typeface="+mn-lt"/>
                          <a:cs typeface="Georgia"/>
                        </a:rPr>
                        <a:t>***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14" dirty="0">
                          <a:latin typeface="+mn-lt"/>
                          <a:cs typeface="Georgia"/>
                        </a:rPr>
                        <a:t>64 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(2)</a:t>
                      </a:r>
                      <a:r>
                        <a:rPr sz="110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25" dirty="0">
                          <a:latin typeface="+mn-lt"/>
                          <a:cs typeface="Georgia"/>
                        </a:rPr>
                        <a:t>***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4886">
                <a:tc>
                  <a:txBody>
                    <a:bodyPr/>
                    <a:lstStyle/>
                    <a:p>
                      <a:pPr marL="71310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50" dirty="0">
                          <a:latin typeface="+mn-lt"/>
                          <a:cs typeface="Georgia"/>
                        </a:rPr>
                        <a:t>Total*****: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75" dirty="0">
                          <a:latin typeface="+mn-lt"/>
                          <a:cs typeface="Georgia"/>
                        </a:rPr>
                        <a:t>1152</a:t>
                      </a:r>
                      <a:r>
                        <a:rPr sz="11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45" dirty="0">
                          <a:latin typeface="+mn-lt"/>
                          <a:cs typeface="Georgia"/>
                        </a:rPr>
                        <a:t>(32)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40" dirty="0">
                          <a:latin typeface="+mn-lt"/>
                          <a:cs typeface="Georgia"/>
                        </a:rPr>
                        <a:t>1224</a:t>
                      </a:r>
                      <a:r>
                        <a:rPr sz="11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45" dirty="0">
                          <a:latin typeface="+mn-lt"/>
                          <a:cs typeface="Georgia"/>
                        </a:rPr>
                        <a:t>(34)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65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30" dirty="0">
                          <a:latin typeface="+mn-lt"/>
                          <a:cs typeface="Georgia"/>
                        </a:rPr>
                        <a:t>1440</a:t>
                      </a:r>
                      <a:r>
                        <a:rPr sz="1100" spc="2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30" dirty="0">
                          <a:latin typeface="+mn-lt"/>
                          <a:cs typeface="Georgia"/>
                        </a:rPr>
                        <a:t>(40)</a:t>
                      </a:r>
                      <a:endParaRPr sz="11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125" dirty="0">
                          <a:latin typeface="+mn-lt"/>
                          <a:cs typeface="Georgia"/>
                        </a:rPr>
                        <a:t>1280</a:t>
                      </a:r>
                      <a:r>
                        <a:rPr sz="1100" spc="2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100" spc="30" dirty="0">
                          <a:latin typeface="+mn-lt"/>
                          <a:cs typeface="Georgia"/>
                        </a:rPr>
                        <a:t>(40)</a:t>
                      </a:r>
                      <a:endParaRPr sz="1100" dirty="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D1FAD3E3-87B2-E095-9E00-5EA22E9F6304}"/>
              </a:ext>
            </a:extLst>
          </p:cNvPr>
          <p:cNvSpPr/>
          <p:nvPr/>
        </p:nvSpPr>
        <p:spPr>
          <a:xfrm>
            <a:off x="569614" y="5328047"/>
            <a:ext cx="491678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marR="67310" lvl="0" indent="-17938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Asumsi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1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Tahun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= 36 pekan dan 1 JP = 35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menit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untuk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kelas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I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s.d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kelas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V</a:t>
            </a:r>
            <a:endParaRPr lang="id-ID" sz="1200" kern="0" dirty="0">
              <a:solidFill>
                <a:schemeClr val="bg1"/>
              </a:solidFill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179388" marR="67310" lvl="0" indent="-17938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Asumsi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1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Tahun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= 32 pekan dan 1 JP = 35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menit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untuk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kelas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VI</a:t>
            </a:r>
            <a:endParaRPr lang="id-ID" sz="1200" kern="0" dirty="0">
              <a:solidFill>
                <a:schemeClr val="bg1"/>
              </a:solidFill>
              <a:ea typeface="Bookman Old Style" panose="02050604050505020204" pitchFamily="18" charset="0"/>
              <a:cs typeface="Bookman Old Style" panose="020506040505050202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0DB34ED-ABA2-3833-B69B-254609502008}"/>
              </a:ext>
            </a:extLst>
          </p:cNvPr>
          <p:cNvGrpSpPr/>
          <p:nvPr/>
        </p:nvGrpSpPr>
        <p:grpSpPr>
          <a:xfrm>
            <a:off x="1838642" y="2438400"/>
            <a:ext cx="1905000" cy="1752600"/>
            <a:chOff x="1295400" y="2286000"/>
            <a:chExt cx="1905000" cy="17526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8050F52-D8B4-C976-4735-10AD98698E31}"/>
                </a:ext>
              </a:extLst>
            </p:cNvPr>
            <p:cNvSpPr/>
            <p:nvPr/>
          </p:nvSpPr>
          <p:spPr>
            <a:xfrm>
              <a:off x="1295400" y="2286000"/>
              <a:ext cx="1905000" cy="1752600"/>
            </a:xfrm>
            <a:prstGeom prst="ellipse">
              <a:avLst/>
            </a:prstGeom>
            <a:solidFill>
              <a:srgbClr val="C0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6DDC14E-0729-887A-3178-49A80B44C47D}"/>
                </a:ext>
              </a:extLst>
            </p:cNvPr>
            <p:cNvSpPr/>
            <p:nvPr/>
          </p:nvSpPr>
          <p:spPr>
            <a:xfrm>
              <a:off x="1719549" y="2700635"/>
              <a:ext cx="105670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sz="5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UTURA MEDIUM" panose="020B0602020204020303" pitchFamily="34" charset="-79"/>
                  <a:cs typeface="FUTURA MEDIUM" panose="020B0602020204020303" pitchFamily="34" charset="-79"/>
                </a:rPr>
                <a:t>MI</a:t>
              </a:r>
              <a:endParaRPr lang="en-GB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88CEE9B0-0B93-B7C2-54F1-36C014AD0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992686-9AA7-31B9-88CC-55DC7A76B43D}"/>
              </a:ext>
            </a:extLst>
          </p:cNvPr>
          <p:cNvSpPr txBox="1"/>
          <p:nvPr/>
        </p:nvSpPr>
        <p:spPr>
          <a:xfrm>
            <a:off x="547843" y="914400"/>
            <a:ext cx="45770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STRUKTUR KURIKULUM MERDEKA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Madrasah </a:t>
            </a:r>
            <a:r>
              <a:rPr lang="en-US" sz="2800" b="1" dirty="0" err="1">
                <a:solidFill>
                  <a:schemeClr val="bg1"/>
                </a:solidFill>
              </a:rPr>
              <a:t>Ibtidaiyah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10006" y="6128067"/>
          <a:ext cx="1806574" cy="183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640749"/>
              </p:ext>
            </p:extLst>
          </p:nvPr>
        </p:nvGraphicFramePr>
        <p:xfrm>
          <a:off x="6324600" y="266351"/>
          <a:ext cx="5342571" cy="65673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77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8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201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marL="420370">
                        <a:lnSpc>
                          <a:spcPct val="100000"/>
                        </a:lnSpc>
                      </a:pPr>
                      <a:r>
                        <a:rPr sz="1200" spc="45" dirty="0">
                          <a:latin typeface="+mn-lt"/>
                          <a:cs typeface="Georgia"/>
                        </a:rPr>
                        <a:t>Mata</a:t>
                      </a:r>
                      <a:r>
                        <a:rPr sz="12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40" dirty="0">
                          <a:latin typeface="+mn-lt"/>
                          <a:cs typeface="Georgia"/>
                        </a:rPr>
                        <a:t>Pelajaran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69265">
                        <a:lnSpc>
                          <a:spcPct val="100000"/>
                        </a:lnSpc>
                        <a:spcBef>
                          <a:spcPts val="1020"/>
                        </a:spcBef>
                      </a:pPr>
                      <a:r>
                        <a:rPr sz="1200" spc="40" dirty="0" err="1">
                          <a:latin typeface="+mn-lt"/>
                          <a:cs typeface="Georgia"/>
                        </a:rPr>
                        <a:t>Alokasi</a:t>
                      </a:r>
                      <a:r>
                        <a:rPr sz="1200" spc="4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lang="en-US" sz="1200" spc="40" dirty="0">
                          <a:latin typeface="+mn-lt"/>
                          <a:cs typeface="Georgia"/>
                        </a:rPr>
                        <a:t>Waktu </a:t>
                      </a:r>
                      <a:r>
                        <a:rPr sz="1200" spc="25" dirty="0">
                          <a:latin typeface="+mn-lt"/>
                          <a:cs typeface="Georgia"/>
                        </a:rPr>
                        <a:t>Per</a:t>
                      </a:r>
                      <a:r>
                        <a:rPr sz="1200" spc="114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65" dirty="0" err="1">
                          <a:latin typeface="+mn-lt"/>
                          <a:cs typeface="Georgia"/>
                        </a:rPr>
                        <a:t>Tahun</a:t>
                      </a:r>
                      <a:r>
                        <a:rPr lang="en-US" sz="1200" spc="65" dirty="0">
                          <a:latin typeface="+mn-lt"/>
                          <a:cs typeface="Georgia"/>
                        </a:rPr>
                        <a:t> 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1295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58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200" spc="-25" dirty="0">
                          <a:latin typeface="+mn-lt"/>
                          <a:cs typeface="Georgia"/>
                        </a:rPr>
                        <a:t>VII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20" dirty="0">
                          <a:latin typeface="+mn-lt"/>
                          <a:cs typeface="Georgia"/>
                        </a:rPr>
                        <a:t>-VIII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463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200" spc="-30" dirty="0">
                          <a:latin typeface="+mn-lt"/>
                          <a:cs typeface="Georgia"/>
                        </a:rPr>
                        <a:t>IX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463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846">
                <a:tc>
                  <a:txBody>
                    <a:bodyPr/>
                    <a:lstStyle/>
                    <a:p>
                      <a:pPr marR="12700" algn="l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45" dirty="0">
                          <a:latin typeface="+mn-lt"/>
                          <a:cs typeface="Georgia"/>
                        </a:rPr>
                        <a:t>Pendidikan </a:t>
                      </a:r>
                      <a:r>
                        <a:rPr sz="1200" spc="50" dirty="0">
                          <a:latin typeface="+mn-lt"/>
                          <a:cs typeface="Georgia"/>
                        </a:rPr>
                        <a:t>Agama </a:t>
                      </a:r>
                      <a:r>
                        <a:rPr sz="1200" spc="20" dirty="0">
                          <a:latin typeface="+mn-lt"/>
                          <a:cs typeface="Georgia"/>
                        </a:rPr>
                        <a:t>Islam*;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431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994"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spc="65" dirty="0">
                          <a:latin typeface="+mn-lt"/>
                          <a:cs typeface="Georgia"/>
                        </a:rPr>
                        <a:t>a. </a:t>
                      </a:r>
                      <a:r>
                        <a:rPr sz="1200" spc="10" dirty="0">
                          <a:latin typeface="+mn-lt"/>
                          <a:cs typeface="Georgia"/>
                        </a:rPr>
                        <a:t>Al </a:t>
                      </a:r>
                      <a:r>
                        <a:rPr sz="1200" spc="65" dirty="0">
                          <a:latin typeface="+mn-lt"/>
                          <a:cs typeface="Georgia"/>
                        </a:rPr>
                        <a:t>Quran</a:t>
                      </a:r>
                      <a:r>
                        <a:rPr sz="1200" spc="11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40" dirty="0">
                          <a:latin typeface="+mn-lt"/>
                          <a:cs typeface="Georgia"/>
                        </a:rPr>
                        <a:t>Hadis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4254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200" spc="9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(2)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4889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200" spc="55" dirty="0">
                          <a:latin typeface="+mn-lt"/>
                          <a:cs typeface="Georgia"/>
                        </a:rPr>
                        <a:t>64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(2)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4889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910"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55" dirty="0">
                          <a:latin typeface="+mn-lt"/>
                          <a:cs typeface="Georgia"/>
                        </a:rPr>
                        <a:t>b. </a:t>
                      </a:r>
                      <a:r>
                        <a:rPr sz="1200" spc="50" dirty="0">
                          <a:latin typeface="+mn-lt"/>
                          <a:cs typeface="Georgia"/>
                        </a:rPr>
                        <a:t>Akidah</a:t>
                      </a:r>
                      <a:r>
                        <a:rPr sz="1200" spc="3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Akhlak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419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200" spc="9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(2)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200" spc="55" dirty="0">
                          <a:latin typeface="+mn-lt"/>
                          <a:cs typeface="Georgia"/>
                        </a:rPr>
                        <a:t>64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(2)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782"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55" dirty="0">
                          <a:latin typeface="+mn-lt"/>
                          <a:cs typeface="Georgia"/>
                        </a:rPr>
                        <a:t>c.</a:t>
                      </a:r>
                      <a:r>
                        <a:rPr sz="1200" spc="12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40" dirty="0">
                          <a:latin typeface="+mn-lt"/>
                          <a:cs typeface="Georgia"/>
                        </a:rPr>
                        <a:t>Fikih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419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200" spc="9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(2)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200" spc="55" dirty="0">
                          <a:latin typeface="+mn-lt"/>
                          <a:cs typeface="Georgia"/>
                        </a:rPr>
                        <a:t>64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(2)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714"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45" dirty="0">
                          <a:latin typeface="+mn-lt"/>
                          <a:cs typeface="Georgia"/>
                        </a:rPr>
                        <a:t>d.</a:t>
                      </a:r>
                      <a:r>
                        <a:rPr sz="1200" spc="31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25" dirty="0">
                          <a:latin typeface="+mn-lt"/>
                          <a:cs typeface="Georgia"/>
                        </a:rPr>
                        <a:t>SKI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9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(2)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444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spc="55" dirty="0">
                          <a:latin typeface="+mn-lt"/>
                          <a:cs typeface="Georgia"/>
                        </a:rPr>
                        <a:t>64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(2)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444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653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80" dirty="0">
                          <a:latin typeface="+mn-lt"/>
                          <a:cs typeface="Georgia"/>
                        </a:rPr>
                        <a:t>Bahasa</a:t>
                      </a:r>
                      <a:r>
                        <a:rPr sz="12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40" dirty="0">
                          <a:latin typeface="+mn-lt"/>
                          <a:cs typeface="Georgia"/>
                        </a:rPr>
                        <a:t>Arab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419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200" spc="70" dirty="0">
                          <a:latin typeface="+mn-lt"/>
                          <a:cs typeface="Georgia"/>
                        </a:rPr>
                        <a:t>108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(3)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463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200" spc="55" dirty="0">
                          <a:latin typeface="+mn-lt"/>
                          <a:cs typeface="Georgia"/>
                        </a:rPr>
                        <a:t>96</a:t>
                      </a:r>
                      <a:r>
                        <a:rPr sz="12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(3)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463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452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200" spc="45" dirty="0">
                          <a:latin typeface="+mn-lt"/>
                          <a:cs typeface="Georgia"/>
                        </a:rPr>
                        <a:t>Pendidikan</a:t>
                      </a:r>
                      <a:r>
                        <a:rPr sz="12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Pancasila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200" spc="9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(2)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200" spc="55" dirty="0">
                          <a:latin typeface="+mn-lt"/>
                          <a:cs typeface="Georgia"/>
                        </a:rPr>
                        <a:t>96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(3)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355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9730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80" dirty="0">
                          <a:latin typeface="+mn-lt"/>
                          <a:cs typeface="Georgia"/>
                        </a:rPr>
                        <a:t>Bahasa</a:t>
                      </a:r>
                      <a:r>
                        <a:rPr sz="12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40" dirty="0">
                          <a:latin typeface="+mn-lt"/>
                          <a:cs typeface="Georgia"/>
                        </a:rPr>
                        <a:t>Indonesia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70" dirty="0">
                          <a:latin typeface="+mn-lt"/>
                          <a:cs typeface="Georgia"/>
                        </a:rPr>
                        <a:t>180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20" dirty="0">
                          <a:latin typeface="+mn-lt"/>
                          <a:cs typeface="Georgia"/>
                        </a:rPr>
                        <a:t>(5)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100" dirty="0">
                          <a:latin typeface="+mn-lt"/>
                          <a:cs typeface="Georgia"/>
                        </a:rPr>
                        <a:t>192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5" dirty="0">
                          <a:latin typeface="+mn-lt"/>
                          <a:cs typeface="Georgia"/>
                        </a:rPr>
                        <a:t>(6)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164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45" dirty="0">
                          <a:latin typeface="+mn-lt"/>
                          <a:cs typeface="Georgia"/>
                        </a:rPr>
                        <a:t>Matematika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100" dirty="0">
                          <a:latin typeface="+mn-lt"/>
                          <a:cs typeface="Georgia"/>
                        </a:rPr>
                        <a:t>144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5" dirty="0">
                          <a:latin typeface="+mn-lt"/>
                          <a:cs typeface="Georgia"/>
                        </a:rPr>
                        <a:t>(4)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80" dirty="0">
                          <a:latin typeface="+mn-lt"/>
                          <a:cs typeface="Georgia"/>
                        </a:rPr>
                        <a:t>160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20" dirty="0">
                          <a:latin typeface="+mn-lt"/>
                          <a:cs typeface="Georgia"/>
                        </a:rPr>
                        <a:t>(5)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983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30" dirty="0">
                          <a:latin typeface="+mn-lt"/>
                          <a:cs typeface="Georgia"/>
                        </a:rPr>
                        <a:t>Ilmu 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Pengetahuan</a:t>
                      </a:r>
                      <a:r>
                        <a:rPr sz="1200" spc="11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40" dirty="0">
                          <a:latin typeface="+mn-lt"/>
                          <a:cs typeface="Georgia"/>
                        </a:rPr>
                        <a:t>Alam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100" dirty="0">
                          <a:latin typeface="+mn-lt"/>
                          <a:cs typeface="Georgia"/>
                        </a:rPr>
                        <a:t>144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5" dirty="0">
                          <a:latin typeface="+mn-lt"/>
                          <a:cs typeface="Georgia"/>
                        </a:rPr>
                        <a:t>(4)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80" dirty="0">
                          <a:latin typeface="+mn-lt"/>
                          <a:cs typeface="Georgia"/>
                        </a:rPr>
                        <a:t>160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20" dirty="0">
                          <a:latin typeface="+mn-lt"/>
                          <a:cs typeface="Georgia"/>
                        </a:rPr>
                        <a:t>(5)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9517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30" dirty="0">
                          <a:latin typeface="+mn-lt"/>
                          <a:cs typeface="Georgia"/>
                        </a:rPr>
                        <a:t>Ilmu 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Pengetahuan</a:t>
                      </a:r>
                      <a:r>
                        <a:rPr sz="1200" spc="114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50" dirty="0">
                          <a:latin typeface="+mn-lt"/>
                          <a:cs typeface="Georgia"/>
                        </a:rPr>
                        <a:t>Sosial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70" dirty="0">
                          <a:latin typeface="+mn-lt"/>
                          <a:cs typeface="Georgia"/>
                        </a:rPr>
                        <a:t>108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(3)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90" dirty="0">
                          <a:latin typeface="+mn-lt"/>
                          <a:cs typeface="Georgia"/>
                        </a:rPr>
                        <a:t>128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5" dirty="0">
                          <a:latin typeface="+mn-lt"/>
                          <a:cs typeface="Georgia"/>
                        </a:rPr>
                        <a:t>(4)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1859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80" dirty="0">
                          <a:latin typeface="+mn-lt"/>
                          <a:cs typeface="Georgia"/>
                        </a:rPr>
                        <a:t>Bahasa</a:t>
                      </a:r>
                      <a:r>
                        <a:rPr sz="12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25" dirty="0">
                          <a:latin typeface="+mn-lt"/>
                          <a:cs typeface="Georgia"/>
                        </a:rPr>
                        <a:t>Inggris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70" dirty="0">
                          <a:latin typeface="+mn-lt"/>
                          <a:cs typeface="Georgia"/>
                        </a:rPr>
                        <a:t>108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(3)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90" dirty="0">
                          <a:latin typeface="+mn-lt"/>
                          <a:cs typeface="Georgia"/>
                        </a:rPr>
                        <a:t>128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5" dirty="0">
                          <a:latin typeface="+mn-lt"/>
                          <a:cs typeface="Georgia"/>
                        </a:rPr>
                        <a:t>(4)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411">
                <a:tc>
                  <a:txBody>
                    <a:bodyPr/>
                    <a:lstStyle/>
                    <a:p>
                      <a:pPr marL="22225" marR="207010">
                        <a:lnSpc>
                          <a:spcPct val="106200"/>
                        </a:lnSpc>
                        <a:spcBef>
                          <a:spcPts val="215"/>
                        </a:spcBef>
                      </a:pPr>
                      <a:r>
                        <a:rPr sz="1200" spc="45" dirty="0">
                          <a:latin typeface="+mn-lt"/>
                          <a:cs typeface="Georgia"/>
                        </a:rPr>
                        <a:t>Pendidikan </a:t>
                      </a:r>
                      <a:r>
                        <a:rPr sz="1200" spc="65" dirty="0">
                          <a:latin typeface="+mn-lt"/>
                          <a:cs typeface="Georgia"/>
                        </a:rPr>
                        <a:t>Jasmani  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Olahraga </a:t>
                      </a:r>
                      <a:r>
                        <a:rPr sz="1200" spc="65" dirty="0">
                          <a:latin typeface="+mn-lt"/>
                          <a:cs typeface="Georgia"/>
                        </a:rPr>
                        <a:t>dan</a:t>
                      </a:r>
                      <a:r>
                        <a:rPr sz="1200" spc="5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Kesehatan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spc="9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(2)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1174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spc="55" dirty="0">
                          <a:latin typeface="+mn-lt"/>
                          <a:cs typeface="Georgia"/>
                        </a:rPr>
                        <a:t>96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(3)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1174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1965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35" dirty="0">
                          <a:latin typeface="+mn-lt"/>
                          <a:cs typeface="Georgia"/>
                        </a:rPr>
                        <a:t>Informatika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9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(2)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55" dirty="0">
                          <a:latin typeface="+mn-lt"/>
                          <a:cs typeface="Georgia"/>
                        </a:rPr>
                        <a:t>96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(3)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54462">
                <a:tc>
                  <a:txBody>
                    <a:bodyPr/>
                    <a:lstStyle/>
                    <a:p>
                      <a:pPr marL="22225" marR="221615">
                        <a:lnSpc>
                          <a:spcPct val="106200"/>
                        </a:lnSpc>
                        <a:spcBef>
                          <a:spcPts val="215"/>
                        </a:spcBef>
                      </a:pPr>
                      <a:r>
                        <a:rPr sz="1200" spc="45" dirty="0">
                          <a:latin typeface="+mn-lt"/>
                          <a:cs typeface="Georgia"/>
                        </a:rPr>
                        <a:t>Mata pelajaran 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Seni </a:t>
                      </a:r>
                      <a:r>
                        <a:rPr sz="1200" spc="65" dirty="0">
                          <a:latin typeface="+mn-lt"/>
                          <a:cs typeface="Georgia"/>
                        </a:rPr>
                        <a:t>dan  </a:t>
                      </a:r>
                      <a:r>
                        <a:rPr sz="1200" spc="50" dirty="0">
                          <a:latin typeface="+mn-lt"/>
                          <a:cs typeface="Georgia"/>
                        </a:rPr>
                        <a:t>Prakarya</a:t>
                      </a:r>
                      <a:r>
                        <a:rPr sz="1200" spc="8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25" dirty="0">
                          <a:latin typeface="+mn-lt"/>
                          <a:cs typeface="Georgia"/>
                        </a:rPr>
                        <a:t>**: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  <a:p>
                      <a:pPr marL="211454" indent="-189865">
                        <a:lnSpc>
                          <a:spcPts val="1190"/>
                        </a:lnSpc>
                        <a:spcBef>
                          <a:spcPts val="75"/>
                        </a:spcBef>
                        <a:buAutoNum type="arabicPeriod"/>
                        <a:tabLst>
                          <a:tab pos="212090" algn="l"/>
                        </a:tabLst>
                      </a:pPr>
                      <a:r>
                        <a:rPr sz="1200" spc="55" dirty="0">
                          <a:latin typeface="+mn-lt"/>
                          <a:cs typeface="Georgia"/>
                        </a:rPr>
                        <a:t>Seni</a:t>
                      </a:r>
                      <a:r>
                        <a:rPr sz="12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Musik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  <a:p>
                      <a:pPr marL="211454" indent="-189865">
                        <a:lnSpc>
                          <a:spcPts val="1175"/>
                        </a:lnSpc>
                        <a:buAutoNum type="arabicPeriod"/>
                        <a:tabLst>
                          <a:tab pos="212090" algn="l"/>
                        </a:tabLst>
                      </a:pPr>
                      <a:r>
                        <a:rPr sz="1200" spc="55" dirty="0">
                          <a:latin typeface="+mn-lt"/>
                          <a:cs typeface="Georgia"/>
                        </a:rPr>
                        <a:t>Seni</a:t>
                      </a:r>
                      <a:r>
                        <a:rPr sz="12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Rupa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  <a:p>
                      <a:pPr marL="211454" indent="-189865">
                        <a:lnSpc>
                          <a:spcPts val="1180"/>
                        </a:lnSpc>
                        <a:buAutoNum type="arabicPeriod"/>
                        <a:tabLst>
                          <a:tab pos="212090" algn="l"/>
                        </a:tabLst>
                      </a:pPr>
                      <a:r>
                        <a:rPr sz="1200" spc="55" dirty="0">
                          <a:latin typeface="+mn-lt"/>
                          <a:cs typeface="Georgia"/>
                        </a:rPr>
                        <a:t>Seni</a:t>
                      </a:r>
                      <a:r>
                        <a:rPr sz="1200" spc="7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30" dirty="0">
                          <a:latin typeface="+mn-lt"/>
                          <a:cs typeface="Georgia"/>
                        </a:rPr>
                        <a:t>Teater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  <a:p>
                      <a:pPr marL="22225" marR="480059">
                        <a:lnSpc>
                          <a:spcPts val="1170"/>
                        </a:lnSpc>
                        <a:spcBef>
                          <a:spcPts val="60"/>
                        </a:spcBef>
                        <a:buAutoNum type="arabicPeriod"/>
                        <a:tabLst>
                          <a:tab pos="212090" algn="l"/>
                        </a:tabLst>
                      </a:pPr>
                      <a:r>
                        <a:rPr sz="1200" spc="55" dirty="0">
                          <a:latin typeface="+mn-lt"/>
                          <a:cs typeface="Georgia"/>
                        </a:rPr>
                        <a:t>Seni </a:t>
                      </a:r>
                      <a:r>
                        <a:rPr sz="1200" spc="20" dirty="0">
                          <a:latin typeface="+mn-lt"/>
                          <a:cs typeface="Georgia"/>
                        </a:rPr>
                        <a:t>Tari  </a:t>
                      </a:r>
                      <a:endParaRPr lang="en-US" sz="1200" spc="20" dirty="0">
                        <a:latin typeface="+mn-lt"/>
                        <a:cs typeface="Georgia"/>
                      </a:endParaRPr>
                    </a:p>
                    <a:p>
                      <a:pPr marL="22225" marR="480059">
                        <a:lnSpc>
                          <a:spcPts val="1170"/>
                        </a:lnSpc>
                        <a:spcBef>
                          <a:spcPts val="60"/>
                        </a:spcBef>
                        <a:buAutoNum type="arabicPeriod"/>
                        <a:tabLst>
                          <a:tab pos="212090" algn="l"/>
                        </a:tabLst>
                      </a:pPr>
                      <a:r>
                        <a:rPr sz="1200" spc="50" dirty="0" err="1">
                          <a:latin typeface="+mn-lt"/>
                          <a:cs typeface="Georgia"/>
                        </a:rPr>
                        <a:t>Prakarya</a:t>
                      </a:r>
                      <a:r>
                        <a:rPr sz="1200" spc="2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45" dirty="0">
                          <a:latin typeface="+mn-lt"/>
                          <a:cs typeface="Georgia"/>
                        </a:rPr>
                        <a:t>(Budidaya,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  <a:p>
                      <a:pPr marL="22225" marR="106680">
                        <a:lnSpc>
                          <a:spcPts val="1280"/>
                        </a:lnSpc>
                        <a:spcBef>
                          <a:spcPts val="15"/>
                        </a:spcBef>
                      </a:pPr>
                      <a:r>
                        <a:rPr sz="1200" spc="45" dirty="0">
                          <a:latin typeface="+mn-lt"/>
                          <a:cs typeface="Georgia"/>
                        </a:rPr>
                        <a:t>Kerajinan, 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Rekayasa, </a:t>
                      </a:r>
                      <a:r>
                        <a:rPr sz="1200" spc="75" dirty="0">
                          <a:latin typeface="+mn-lt"/>
                          <a:cs typeface="Georgia"/>
                        </a:rPr>
                        <a:t>atau  </a:t>
                      </a:r>
                      <a:r>
                        <a:rPr sz="1200" spc="50" dirty="0">
                          <a:latin typeface="+mn-lt"/>
                          <a:cs typeface="Georgia"/>
                        </a:rPr>
                        <a:t>Pengolahan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9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(2)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55" dirty="0">
                          <a:latin typeface="+mn-lt"/>
                          <a:cs typeface="Georgia"/>
                        </a:rPr>
                        <a:t>96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(3)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9517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60" dirty="0">
                          <a:latin typeface="+mn-lt"/>
                          <a:cs typeface="Georgia"/>
                        </a:rPr>
                        <a:t>Muatan</a:t>
                      </a:r>
                      <a:r>
                        <a:rPr sz="1200" spc="7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40" dirty="0">
                          <a:latin typeface="+mn-lt"/>
                          <a:cs typeface="Georgia"/>
                        </a:rPr>
                        <a:t>Lokal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90" dirty="0">
                          <a:latin typeface="+mn-lt"/>
                          <a:cs typeface="Georgia"/>
                        </a:rPr>
                        <a:t>72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(2)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55" dirty="0">
                          <a:latin typeface="+mn-lt"/>
                          <a:cs typeface="Georgia"/>
                        </a:rPr>
                        <a:t>64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Georgia"/>
                        </a:rPr>
                        <a:t>(2)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1912">
                <a:tc>
                  <a:txBody>
                    <a:bodyPr/>
                    <a:lstStyle/>
                    <a:p>
                      <a:pPr marR="1524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25" dirty="0">
                          <a:latin typeface="+mn-lt"/>
                          <a:cs typeface="Georgia"/>
                        </a:rPr>
                        <a:t>T</a:t>
                      </a:r>
                      <a:r>
                        <a:rPr sz="1200" spc="5" dirty="0">
                          <a:latin typeface="+mn-lt"/>
                          <a:cs typeface="Georgia"/>
                        </a:rPr>
                        <a:t>o</a:t>
                      </a:r>
                      <a:r>
                        <a:rPr sz="1200" dirty="0">
                          <a:latin typeface="+mn-lt"/>
                          <a:cs typeface="Georgia"/>
                        </a:rPr>
                        <a:t>tal</a:t>
                      </a:r>
                      <a:r>
                        <a:rPr sz="1200" spc="-10" dirty="0">
                          <a:latin typeface="+mn-lt"/>
                          <a:cs typeface="Georgia"/>
                        </a:rPr>
                        <a:t>*</a:t>
                      </a:r>
                      <a:r>
                        <a:rPr sz="1200" spc="5" dirty="0">
                          <a:latin typeface="+mn-lt"/>
                          <a:cs typeface="Georgia"/>
                        </a:rPr>
                        <a:t>*</a:t>
                      </a:r>
                      <a:r>
                        <a:rPr sz="1200" spc="-10" dirty="0">
                          <a:latin typeface="+mn-lt"/>
                          <a:cs typeface="Georgia"/>
                        </a:rPr>
                        <a:t>**</a:t>
                      </a:r>
                      <a:r>
                        <a:rPr sz="1200" dirty="0">
                          <a:latin typeface="+mn-lt"/>
                          <a:cs typeface="Georgia"/>
                        </a:rPr>
                        <a:t>: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75" dirty="0">
                          <a:latin typeface="+mn-lt"/>
                          <a:cs typeface="Georgia"/>
                        </a:rPr>
                        <a:t>1440</a:t>
                      </a:r>
                      <a:r>
                        <a:rPr sz="1200" spc="55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25" dirty="0">
                          <a:latin typeface="+mn-lt"/>
                          <a:cs typeface="Georgia"/>
                        </a:rPr>
                        <a:t>(40)</a:t>
                      </a:r>
                      <a:endParaRPr sz="120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85" dirty="0">
                          <a:latin typeface="+mn-lt"/>
                          <a:cs typeface="Georgia"/>
                        </a:rPr>
                        <a:t>1568</a:t>
                      </a:r>
                      <a:r>
                        <a:rPr sz="1200" spc="60" dirty="0">
                          <a:latin typeface="+mn-lt"/>
                          <a:cs typeface="Georgia"/>
                        </a:rPr>
                        <a:t> </a:t>
                      </a:r>
                      <a:r>
                        <a:rPr sz="1200" spc="-15" dirty="0">
                          <a:latin typeface="+mn-lt"/>
                          <a:cs typeface="Georgia"/>
                        </a:rPr>
                        <a:t>(49)</a:t>
                      </a:r>
                      <a:endParaRPr sz="1200" dirty="0">
                        <a:latin typeface="+mn-lt"/>
                        <a:cs typeface="Georgi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25D25ACD-3B6B-F835-D582-119DBF527786}"/>
              </a:ext>
            </a:extLst>
          </p:cNvPr>
          <p:cNvSpPr/>
          <p:nvPr/>
        </p:nvSpPr>
        <p:spPr>
          <a:xfrm>
            <a:off x="569614" y="5328047"/>
            <a:ext cx="491678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marR="67310" lvl="0" indent="-17938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Asumsi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1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Tahun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= 36 pekan dan 1 JP = 40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menit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untuk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kelas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VII dan VIII</a:t>
            </a:r>
            <a:endParaRPr lang="id-ID" sz="1200" kern="0" dirty="0">
              <a:solidFill>
                <a:schemeClr val="bg1"/>
              </a:solidFill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179388" marR="67310" lvl="0" indent="-17938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Asumsi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1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Tahun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= 32 pekan dan 1 JP = 40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menit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untuk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kelas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IX</a:t>
            </a:r>
            <a:endParaRPr lang="id-ID" sz="1200" kern="0" dirty="0">
              <a:solidFill>
                <a:schemeClr val="bg1"/>
              </a:solidFill>
              <a:ea typeface="Bookman Old Style" panose="02050604050505020204" pitchFamily="18" charset="0"/>
              <a:cs typeface="Bookman Old Style" panose="020506040505050202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59CBB31-0D76-8F64-8E13-3679E96D74AF}"/>
              </a:ext>
            </a:extLst>
          </p:cNvPr>
          <p:cNvGrpSpPr/>
          <p:nvPr/>
        </p:nvGrpSpPr>
        <p:grpSpPr>
          <a:xfrm>
            <a:off x="1838642" y="2438400"/>
            <a:ext cx="1905000" cy="1752600"/>
            <a:chOff x="1295400" y="2286000"/>
            <a:chExt cx="1905000" cy="17526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4B841D6-557D-8AC7-A08C-81F7407005B4}"/>
                </a:ext>
              </a:extLst>
            </p:cNvPr>
            <p:cNvSpPr/>
            <p:nvPr/>
          </p:nvSpPr>
          <p:spPr>
            <a:xfrm>
              <a:off x="1295400" y="2286000"/>
              <a:ext cx="1905000" cy="1752600"/>
            </a:xfrm>
            <a:prstGeom prst="ellipse">
              <a:avLst/>
            </a:prstGeom>
            <a:solidFill>
              <a:srgbClr val="0070C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AC023A3-4C3A-A8D4-D707-E2BB6DE8D9C2}"/>
                </a:ext>
              </a:extLst>
            </p:cNvPr>
            <p:cNvSpPr/>
            <p:nvPr/>
          </p:nvSpPr>
          <p:spPr>
            <a:xfrm>
              <a:off x="1513564" y="2700635"/>
              <a:ext cx="1468672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sz="5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UTURA MEDIUM" panose="020B0602020204020303" pitchFamily="34" charset="-79"/>
                  <a:cs typeface="FUTURA MEDIUM" panose="020B0602020204020303" pitchFamily="34" charset="-79"/>
                </a:rPr>
                <a:t>MTs</a:t>
              </a:r>
              <a:endParaRPr lang="en-GB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693C5891-3338-B3BF-BE47-424275ADF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86B40B-D4BD-E5A0-1C06-747D6124943F}"/>
              </a:ext>
            </a:extLst>
          </p:cNvPr>
          <p:cNvSpPr txBox="1"/>
          <p:nvPr/>
        </p:nvSpPr>
        <p:spPr>
          <a:xfrm>
            <a:off x="547843" y="914400"/>
            <a:ext cx="45770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STRUKTUR KURIKULUM MERDEKA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Madrasah </a:t>
            </a:r>
            <a:r>
              <a:rPr lang="en-US" sz="2800" b="1" dirty="0" err="1">
                <a:solidFill>
                  <a:schemeClr val="bg1"/>
                </a:solidFill>
              </a:rPr>
              <a:t>Tsanawiyah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10006" y="6128067"/>
          <a:ext cx="1806574" cy="183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641200"/>
              </p:ext>
            </p:extLst>
          </p:nvPr>
        </p:nvGraphicFramePr>
        <p:xfrm>
          <a:off x="6303925" y="321234"/>
          <a:ext cx="5378069" cy="6078483"/>
        </p:xfrm>
        <a:graphic>
          <a:graphicData uri="http://schemas.openxmlformats.org/drawingml/2006/table">
            <a:tbl>
              <a:tblPr firstRow="1" firstCol="1" bandRow="1"/>
              <a:tblGrid>
                <a:gridCol w="2736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4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37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1421">
                <a:tc rowSpan="2">
                  <a:txBody>
                    <a:bodyPr/>
                    <a:lstStyle/>
                    <a:p>
                      <a:pPr marL="5080" marR="444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Mata Pelajaran 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47625" marR="571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Alokasi</a:t>
                      </a: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Waktu per </a:t>
                      </a:r>
                      <a:r>
                        <a:rPr lang="en-ID" sz="11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tahun</a:t>
                      </a: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027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" marR="6985" indent="-5080"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X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marR="6985" indent="-5080"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XI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marR="6985" indent="-5080"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XII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184">
                <a:tc gridSpan="4">
                  <a:txBody>
                    <a:bodyPr/>
                    <a:lstStyle/>
                    <a:p>
                      <a:pPr marL="889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Kelompok Mata Pelajaran Umum: 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363">
                <a:tc>
                  <a:txBody>
                    <a:bodyPr/>
                    <a:lstStyle/>
                    <a:p>
                      <a:pPr marL="179388" lvl="3" indent="-179388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Pendidikan Agama Islam*: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 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 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 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444">
                <a:tc>
                  <a:txBody>
                    <a:bodyPr/>
                    <a:lstStyle/>
                    <a:p>
                      <a:pPr marL="319088" lvl="0" indent="-1841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Al Quran Hadis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64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444">
                <a:tc>
                  <a:txBody>
                    <a:bodyPr/>
                    <a:lstStyle/>
                    <a:p>
                      <a:pPr marL="319088" lvl="0" indent="-1841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Akidah Akhlak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64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444">
                <a:tc>
                  <a:txBody>
                    <a:bodyPr/>
                    <a:lstStyle/>
                    <a:p>
                      <a:pPr marL="319088" lvl="0" indent="-1841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Fikih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64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851">
                <a:tc>
                  <a:txBody>
                    <a:bodyPr/>
                    <a:lstStyle/>
                    <a:p>
                      <a:pPr marL="319088" lvl="0" indent="-1841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SKI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indent="-5080"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64 (2)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213">
                <a:tc>
                  <a:txBody>
                    <a:bodyPr/>
                    <a:lstStyle/>
                    <a:p>
                      <a:pPr marL="457200" lvl="1" indent="-4572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SzPts val="1200"/>
                        <a:buFont typeface="+mj-lt"/>
                        <a:buNone/>
                      </a:pPr>
                      <a:r>
                        <a:rPr lang="id-ID" sz="110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2. </a:t>
                      </a:r>
                      <a:r>
                        <a:rPr lang="en-ID" sz="110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Bahasa Arab</a:t>
                      </a:r>
                      <a:endParaRPr lang="id-ID" sz="110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144 (4)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lvl="0" indent="-5080" algn="ctr" defTabSz="914400" eaLnBrk="1" fontAlgn="auto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64 (2)</a:t>
                      </a:r>
                      <a:endParaRPr kumimoji="0" lang="id-ID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6542" marR="0" marT="127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3184">
                <a:tc>
                  <a:txBody>
                    <a:bodyPr/>
                    <a:lstStyle/>
                    <a:p>
                      <a:pPr marL="180340" indent="-17399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3. Pendidikan Pancasila 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254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17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17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64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3184"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4. Bahasa Indonesia 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81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108 (3)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17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108 (3)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444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108 (3) 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3184"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5. Matematika 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81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108 (3)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17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108 (3)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444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108 (3)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1379">
                <a:tc>
                  <a:txBody>
                    <a:bodyPr/>
                    <a:lstStyle/>
                    <a:p>
                      <a:pPr marL="186055" indent="-17970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6. Ilmu Pengetahuan Alam: 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  <a:p>
                      <a:pPr marL="186055" indent="-17970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    Fisika, Kimia, Biologi 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81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216 (6)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17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444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 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5870">
                <a:tc>
                  <a:txBody>
                    <a:bodyPr/>
                    <a:lstStyle/>
                    <a:p>
                      <a:pPr marL="226695" indent="-2203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7. Ilmu Pengetahuan Sosial: Sosiologi, Ekonomi, Sejarah, Geografi  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81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288 (8)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17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444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 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3184"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8. Bahasa Inggris 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254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17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17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64 (2) 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1421">
                <a:tc>
                  <a:txBody>
                    <a:bodyPr/>
                    <a:lstStyle/>
                    <a:p>
                      <a:pPr marL="276225" indent="-27622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9. Pendidikan Jasmani   Olahraga dan Kesehatan 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90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17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444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64 (2) 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3184"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10. Sejarah 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254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17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17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64 (2) 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29033"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11. Seni dan Budaya***:  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  <a:p>
                      <a:pPr marL="455613" lvl="1" indent="-2222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Seni Musik 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  <a:p>
                      <a:pPr marL="455613" lvl="0" indent="-2222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Seni Rupa 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  <a:p>
                      <a:pPr marL="455613" lvl="0" indent="-2222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Seni Teater 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  <a:p>
                      <a:pPr marL="455613" lvl="0" indent="-2222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Seni Tari 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254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17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17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64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3184"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12. Muatan Lokal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254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17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72 (2)</a:t>
                      </a:r>
                      <a:endParaRPr lang="id-ID" sz="11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317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1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64 (2)</a:t>
                      </a:r>
                      <a:endParaRPr lang="id-ID" sz="11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A4559EE-9709-A72E-6891-98F218EBAE4D}"/>
              </a:ext>
            </a:extLst>
          </p:cNvPr>
          <p:cNvSpPr txBox="1"/>
          <p:nvPr/>
        </p:nvSpPr>
        <p:spPr>
          <a:xfrm>
            <a:off x="547843" y="914400"/>
            <a:ext cx="45770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STRUKTUR KURIKULUM MERDEKA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Madrasah Aliyah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3F4C50-6000-F0BE-5F05-C048E60FC386}"/>
              </a:ext>
            </a:extLst>
          </p:cNvPr>
          <p:cNvSpPr/>
          <p:nvPr/>
        </p:nvSpPr>
        <p:spPr>
          <a:xfrm>
            <a:off x="569614" y="5328047"/>
            <a:ext cx="472439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marR="67310" lvl="0" indent="-17938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Asumsi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1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Tahun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= 36 pekan dan 1 JP = 45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menit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untuk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kelas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X dan XI</a:t>
            </a:r>
            <a:endParaRPr lang="id-ID" sz="1200" kern="0" dirty="0">
              <a:solidFill>
                <a:schemeClr val="bg1"/>
              </a:solidFill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179388" marR="67310" lvl="0" indent="-17938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Asumsi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1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Tahun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= 32 pekan dan 1 JP = 45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menit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untuk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kelas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XII</a:t>
            </a:r>
            <a:endParaRPr lang="id-ID" sz="1200" kern="0" dirty="0">
              <a:solidFill>
                <a:schemeClr val="bg1"/>
              </a:solidFill>
              <a:ea typeface="Bookman Old Style" panose="02050604050505020204" pitchFamily="18" charset="0"/>
              <a:cs typeface="Bookman Old Style" panose="020506040505050202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0F7A3A-12E8-BCE6-5A54-6838FE050D4D}"/>
              </a:ext>
            </a:extLst>
          </p:cNvPr>
          <p:cNvGrpSpPr/>
          <p:nvPr/>
        </p:nvGrpSpPr>
        <p:grpSpPr>
          <a:xfrm>
            <a:off x="1838642" y="2438400"/>
            <a:ext cx="1905000" cy="1752600"/>
            <a:chOff x="1295400" y="2286000"/>
            <a:chExt cx="1905000" cy="17526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FC4D460-FF73-9BCD-D7A2-6486F693C8C1}"/>
                </a:ext>
              </a:extLst>
            </p:cNvPr>
            <p:cNvSpPr/>
            <p:nvPr/>
          </p:nvSpPr>
          <p:spPr>
            <a:xfrm>
              <a:off x="1295400" y="2286000"/>
              <a:ext cx="1905000" cy="17526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B19E4F7-6BE4-C97C-3EBF-C094ECA958AE}"/>
                </a:ext>
              </a:extLst>
            </p:cNvPr>
            <p:cNvSpPr/>
            <p:nvPr/>
          </p:nvSpPr>
          <p:spPr>
            <a:xfrm>
              <a:off x="1565661" y="2700635"/>
              <a:ext cx="136447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sz="5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UTURA MEDIUM" panose="020B0602020204020303" pitchFamily="34" charset="-79"/>
                  <a:cs typeface="FUTURA MEDIUM" panose="020B0602020204020303" pitchFamily="34" charset="-79"/>
                </a:rPr>
                <a:t>MA</a:t>
              </a:r>
              <a:endParaRPr lang="en-GB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10006" y="6128067"/>
          <a:ext cx="1806574" cy="183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573459"/>
              </p:ext>
            </p:extLst>
          </p:nvPr>
        </p:nvGraphicFramePr>
        <p:xfrm>
          <a:off x="6109176" y="457200"/>
          <a:ext cx="5593492" cy="6025062"/>
        </p:xfrm>
        <a:graphic>
          <a:graphicData uri="http://schemas.openxmlformats.org/drawingml/2006/table">
            <a:tbl>
              <a:tblPr firstRow="1" firstCol="1" bandRow="1"/>
              <a:tblGrid>
                <a:gridCol w="333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1892">
                  <a:extLst>
                    <a:ext uri="{9D8B030D-6E8A-4147-A177-3AD203B41FA5}">
                      <a16:colId xmlns:a16="http://schemas.microsoft.com/office/drawing/2014/main" val="1250427533"/>
                    </a:ext>
                  </a:extLst>
                </a:gridCol>
                <a:gridCol w="8882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82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11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7693">
                <a:tc rowSpan="2" gridSpan="2">
                  <a:txBody>
                    <a:bodyPr/>
                    <a:lstStyle/>
                    <a:p>
                      <a:pPr marL="5080" marR="444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Mata Pelajaran 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47625" marR="571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Alokasi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Waktu per 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tahun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 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917">
                <a:tc gridSpan="2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" marR="6985" indent="-5080"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X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marR="6985" indent="-5080"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XI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marR="6985" indent="-5080" algn="ctr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XII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500">
                <a:tc gridSpan="5">
                  <a:txBody>
                    <a:bodyPr/>
                    <a:lstStyle/>
                    <a:p>
                      <a:pPr marL="889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500">
                <a:tc gridSpan="5">
                  <a:txBody>
                    <a:bodyPr/>
                    <a:lstStyle/>
                    <a:p>
                      <a:pPr marL="889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Kelompok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Mata Pelajaran 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Pilihan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8500">
                <a:tc gridSpan="2">
                  <a:txBody>
                    <a:bodyPr/>
                    <a:lstStyle/>
                    <a:p>
                      <a:pPr marL="889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Kelompok Mata Pelajaran Agama: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 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90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-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9225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 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8500">
                <a:tc>
                  <a:txBody>
                    <a:bodyPr/>
                    <a:lstStyle/>
                    <a:p>
                      <a:pPr marL="889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1.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Ilmu Tafsir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marL="5080" indent="-5080" algn="ctr">
                        <a:lnSpc>
                          <a:spcPct val="154000"/>
                        </a:lnSpc>
                        <a:spcAft>
                          <a:spcPts val="10"/>
                        </a:spcAft>
                      </a:pP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 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7">
                  <a:txBody>
                    <a:bodyPr/>
                    <a:lstStyle/>
                    <a:p>
                      <a:pPr marL="3238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792 (22)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7">
                  <a:txBody>
                    <a:bodyPr/>
                    <a:lstStyle/>
                    <a:p>
                      <a:pPr marL="149225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704 (22)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8500">
                <a:tc>
                  <a:txBody>
                    <a:bodyPr/>
                    <a:lstStyle/>
                    <a:p>
                      <a:pPr marL="889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2.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Ilmu Hadis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8500">
                <a:tc>
                  <a:txBody>
                    <a:bodyPr/>
                    <a:lstStyle/>
                    <a:p>
                      <a:pPr marL="889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3.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Usul Fikih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8500">
                <a:tc>
                  <a:txBody>
                    <a:bodyPr/>
                    <a:lstStyle/>
                    <a:p>
                      <a:pPr marL="889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4.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Bahasa Arab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8500">
                <a:tc gridSpan="2">
                  <a:txBody>
                    <a:bodyPr/>
                    <a:lstStyle/>
                    <a:p>
                      <a:pPr marL="889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Kelompok Mata Pelajaran MIPA: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0" marR="0" marT="103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8864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1.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Biologi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8864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2.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Kimia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8864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3.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Fisika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9"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 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19">
                  <a:txBody>
                    <a:bodyPr/>
                    <a:lstStyle/>
                    <a:p>
                      <a:pPr marL="3238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 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19">
                  <a:txBody>
                    <a:bodyPr/>
                    <a:lstStyle/>
                    <a:p>
                      <a:pPr marL="149225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 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8864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4.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Informatika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8864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5.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Matematika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tingkat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lanjut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8864">
                <a:tc gridSpan="2"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Kelompok Mata Pelajaran IPS: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58864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1.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Sosiologi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8864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2.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Ekonomi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58864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3.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Geografi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58864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4.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Antropologi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78212">
                <a:tc gridSpan="2"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Kelompok Mata Pelajaran Bahasa dan Budaya: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78212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1.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Bahasa Indonesia tingkat lanjut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78212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2.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Bahasa Inggris tingkat lanjut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58864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3.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Bahasa Korea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58864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4.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Bahasa Arab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58864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5.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Bahasa Mandarin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58864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6.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Bahasa Jepang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58864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7.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Bahasa Jerman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58864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8.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Bahasa 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Prancis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78212">
                <a:tc gridSpan="2"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Mata Pelajaran Kelompok Vokasi dan Prakarya: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364025">
                <a:tc>
                  <a:txBody>
                    <a:bodyPr/>
                    <a:lstStyle/>
                    <a:p>
                      <a:pPr marL="50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1.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Prakarya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dan 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kewirausahaan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(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budidaya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, 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kerajinan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, 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rekayasa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, 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atau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 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pengolahan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) ***** 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158864">
                <a:tc gridSpan="2">
                  <a:txBody>
                    <a:bodyPr/>
                    <a:lstStyle/>
                    <a:p>
                      <a:pPr marL="5080" indent="-508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Total per tahun*******: 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 marR="1079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1584 (44) 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0795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1800 (51)</a:t>
                      </a:r>
                      <a:endParaRPr lang="id-ID" sz="100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0480" indent="-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  <a:ea typeface="Bookman Old Style" panose="02050604050505020204" pitchFamily="18" charset="0"/>
                          <a:cs typeface="Bookman Old Style" panose="02050604050505020204" pitchFamily="18" charset="0"/>
                        </a:rPr>
                        <a:t>1624 (51)</a:t>
                      </a:r>
                      <a:endParaRPr lang="id-ID" sz="1000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  <a:ea typeface="Bookman Old Style" panose="02050604050505020204" pitchFamily="18" charset="0"/>
                        <a:cs typeface="Bookman Old Style" panose="02050604050505020204" pitchFamily="18" charset="0"/>
                      </a:endParaRPr>
                    </a:p>
                  </a:txBody>
                  <a:tcPr marL="2130" marR="0" marT="106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A4559EE-9709-A72E-6891-98F218EBAE4D}"/>
              </a:ext>
            </a:extLst>
          </p:cNvPr>
          <p:cNvSpPr txBox="1"/>
          <p:nvPr/>
        </p:nvSpPr>
        <p:spPr>
          <a:xfrm>
            <a:off x="547843" y="914400"/>
            <a:ext cx="457708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>
                <a:solidFill>
                  <a:schemeClr val="bg1"/>
                </a:solidFill>
              </a:rPr>
              <a:t>Lanjutan</a:t>
            </a:r>
            <a:r>
              <a:rPr lang="en-US" sz="2400" b="1" i="1" dirty="0">
                <a:solidFill>
                  <a:schemeClr val="bg1"/>
                </a:solidFill>
              </a:rPr>
              <a:t>……..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STRUKTUR KURIKULUM MERDEKA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Madrasah Aliyah (MA)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3F4C50-6000-F0BE-5F05-C048E60FC386}"/>
              </a:ext>
            </a:extLst>
          </p:cNvPr>
          <p:cNvSpPr/>
          <p:nvPr/>
        </p:nvSpPr>
        <p:spPr>
          <a:xfrm>
            <a:off x="569614" y="5328047"/>
            <a:ext cx="472439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marR="67310" lvl="0" indent="-17938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Asumsi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1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Tahun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= 36 pekan dan 1 JP = 45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menit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untuk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kelas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X dan XI</a:t>
            </a:r>
            <a:endParaRPr lang="id-ID" sz="1200" kern="0" dirty="0">
              <a:solidFill>
                <a:schemeClr val="bg1"/>
              </a:solidFill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179388" marR="67310" lvl="0" indent="-17938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Asumsi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1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Tahun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= 32 pekan dan 1 JP = 45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menit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untuk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200" kern="0" dirty="0" err="1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kelas</a:t>
            </a:r>
            <a:r>
              <a:rPr lang="en-ID" sz="1200" kern="0" dirty="0">
                <a:solidFill>
                  <a:schemeClr val="bg1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XII</a:t>
            </a:r>
            <a:endParaRPr lang="id-ID" sz="1200" kern="0" dirty="0">
              <a:solidFill>
                <a:schemeClr val="bg1"/>
              </a:solidFill>
              <a:ea typeface="Bookman Old Style" panose="02050604050505020204" pitchFamily="18" charset="0"/>
              <a:cs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499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7098"/>
            <a:ext cx="9404350" cy="430887"/>
          </a:xfrm>
        </p:spPr>
        <p:txBody>
          <a:bodyPr/>
          <a:lstStyle/>
          <a:p>
            <a:r>
              <a:rPr lang="en-ID" sz="2400" dirty="0">
                <a:solidFill>
                  <a:schemeClr val="bg1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Jenjang</a:t>
            </a:r>
            <a:r>
              <a:rPr lang="en-ID" sz="2400" dirty="0">
                <a:solidFill>
                  <a:schemeClr val="bg1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id-ID" sz="2800" dirty="0">
                <a:solidFill>
                  <a:schemeClr val="bg1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MA </a:t>
            </a:r>
            <a:r>
              <a:rPr lang="en-ID" sz="2800" dirty="0">
                <a:solidFill>
                  <a:schemeClr val="bg1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kelas X</a:t>
            </a:r>
            <a:r>
              <a:rPr lang="id-ID" sz="2800" dirty="0">
                <a:solidFill>
                  <a:schemeClr val="bg1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endParaRPr lang="id-ID" sz="28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3600" y="397266"/>
            <a:ext cx="5867400" cy="533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3363" marR="67310" lvl="0" indent="-233363" algn="just" fontAlgn="base">
              <a:lnSpc>
                <a:spcPct val="107000"/>
              </a:lnSpc>
              <a:spcAft>
                <a:spcPts val="640"/>
              </a:spcAft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id-ID" sz="2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Bookman Old Style" panose="02050604050505020204" pitchFamily="18" charset="0"/>
                <a:cs typeface="Bookman Old Style" panose="02050604050505020204" pitchFamily="18" charset="0"/>
              </a:rPr>
              <a:t>Tidak ada penjurusan pada MA</a:t>
            </a:r>
          </a:p>
          <a:p>
            <a:pPr marL="233363" marR="67310" lvl="0" indent="-233363" algn="just" fontAlgn="base">
              <a:lnSpc>
                <a:spcPct val="107000"/>
              </a:lnSpc>
              <a:spcAft>
                <a:spcPts val="640"/>
              </a:spcAft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id-ID" sz="2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Bookman Old Style" panose="02050604050505020204" pitchFamily="18" charset="0"/>
                <a:cs typeface="Bookman Old Style" panose="02050604050505020204" pitchFamily="18" charset="0"/>
              </a:rPr>
              <a:t>Mata pelajaran IPA dan IPS tidak dipisah menjadi mapel yang spesifik.  Madrasah dapat mengimplementasikan dengan cara sbb:</a:t>
            </a:r>
          </a:p>
          <a:p>
            <a:pPr marL="725488" marR="67310" lvl="1" indent="-268288" algn="just" fontAlgn="base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ID" sz="2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Bookman Old Style" panose="02050604050505020204" pitchFamily="18" charset="0"/>
                <a:cs typeface="Bookman Old Style" panose="02050604050505020204" pitchFamily="18" charset="0"/>
              </a:rPr>
              <a:t>mengajarkan </a:t>
            </a:r>
            <a:r>
              <a:rPr lang="en-ID" sz="20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Bookman Old Style" panose="02050604050505020204" pitchFamily="18" charset="0"/>
                <a:cs typeface="Bookman Old Style" panose="02050604050505020204" pitchFamily="18" charset="0"/>
              </a:rPr>
              <a:t>muatan</a:t>
            </a:r>
            <a:r>
              <a:rPr lang="en-ID" sz="2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Bookman Old Style" panose="02050604050505020204" pitchFamily="18" charset="0"/>
                <a:cs typeface="Bookman Old Style" panose="02050604050505020204" pitchFamily="18" charset="0"/>
              </a:rPr>
              <a:t> IPA </a:t>
            </a:r>
            <a:r>
              <a:rPr lang="en-ID" sz="20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Bookman Old Style" panose="02050604050505020204" pitchFamily="18" charset="0"/>
                <a:cs typeface="Bookman Old Style" panose="02050604050505020204" pitchFamily="18" charset="0"/>
              </a:rPr>
              <a:t>atau</a:t>
            </a:r>
            <a:r>
              <a:rPr lang="en-ID" sz="2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Bookman Old Style" panose="02050604050505020204" pitchFamily="18" charset="0"/>
                <a:cs typeface="Bookman Old Style" panose="02050604050505020204" pitchFamily="18" charset="0"/>
              </a:rPr>
              <a:t> IPS secara terintegrasi; </a:t>
            </a:r>
            <a:endParaRPr lang="id-ID" sz="20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725488" marR="67310" lvl="1" indent="-268288" algn="just" fontAlgn="base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ID" sz="2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Bookman Old Style" panose="02050604050505020204" pitchFamily="18" charset="0"/>
                <a:cs typeface="Bookman Old Style" panose="02050604050505020204" pitchFamily="18" charset="0"/>
              </a:rPr>
              <a:t>mengajarkan </a:t>
            </a:r>
            <a:r>
              <a:rPr lang="en-ID" sz="20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Bookman Old Style" panose="02050604050505020204" pitchFamily="18" charset="0"/>
                <a:cs typeface="Bookman Old Style" panose="02050604050505020204" pitchFamily="18" charset="0"/>
              </a:rPr>
              <a:t>muatan</a:t>
            </a:r>
            <a:r>
              <a:rPr lang="en-ID" sz="2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Bookman Old Style" panose="02050604050505020204" pitchFamily="18" charset="0"/>
                <a:cs typeface="Bookman Old Style" panose="02050604050505020204" pitchFamily="18" charset="0"/>
              </a:rPr>
              <a:t>IPA </a:t>
            </a:r>
            <a:r>
              <a:rPr lang="en-ID" sz="20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Bookman Old Style" panose="02050604050505020204" pitchFamily="18" charset="0"/>
                <a:cs typeface="Bookman Old Style" panose="02050604050505020204" pitchFamily="18" charset="0"/>
              </a:rPr>
              <a:t>atau</a:t>
            </a:r>
            <a:r>
              <a:rPr lang="en-ID" sz="2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Bookman Old Style" panose="02050604050505020204" pitchFamily="18" charset="0"/>
                <a:cs typeface="Bookman Old Style" panose="02050604050505020204" pitchFamily="18" charset="0"/>
              </a:rPr>
              <a:t> IPS </a:t>
            </a:r>
            <a:r>
              <a:rPr lang="en-ID" sz="20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Bookman Old Style" panose="02050604050505020204" pitchFamily="18" charset="0"/>
                <a:cs typeface="Bookman Old Style" panose="02050604050505020204" pitchFamily="18" charset="0"/>
              </a:rPr>
              <a:t>secara</a:t>
            </a:r>
            <a:r>
              <a:rPr lang="en-ID" sz="2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Bookman Old Style" panose="02050604050505020204" pitchFamily="18" charset="0"/>
                <a:cs typeface="Bookman Old Style" panose="02050604050505020204" pitchFamily="18" charset="0"/>
              </a:rPr>
              <a:t> bergantian dalam blok waktu yang terpisah; atau </a:t>
            </a:r>
            <a:endParaRPr lang="id-ID" sz="20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725488" lvl="1" indent="-268288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ID" sz="2000" dirty="0">
                <a:ea typeface="Bookman Old Style" panose="02050604050505020204" pitchFamily="18" charset="0"/>
                <a:cs typeface="Bookman Old Style" panose="02050604050505020204" pitchFamily="18" charset="0"/>
              </a:rPr>
              <a:t>mengajarkan </a:t>
            </a:r>
            <a:r>
              <a:rPr lang="en-ID" sz="2000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muatan</a:t>
            </a:r>
            <a:r>
              <a:rPr lang="en-ID" sz="2000" dirty="0">
                <a:ea typeface="Bookman Old Style" panose="02050604050505020204" pitchFamily="18" charset="0"/>
                <a:cs typeface="Bookman Old Style" panose="02050604050505020204" pitchFamily="18" charset="0"/>
              </a:rPr>
              <a:t> IPA </a:t>
            </a:r>
            <a:r>
              <a:rPr lang="en-ID" sz="2000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atau</a:t>
            </a:r>
            <a:r>
              <a:rPr lang="en-ID" sz="2000" dirty="0">
                <a:ea typeface="Bookman Old Style" panose="02050604050505020204" pitchFamily="18" charset="0"/>
                <a:cs typeface="Bookman Old Style" panose="02050604050505020204" pitchFamily="18" charset="0"/>
              </a:rPr>
              <a:t> IPS secara paralel, dengan JP terpisah seperti mata pelajaran yang berbeda-beda, diikuti dengan unit pembelajaran inkuiri yang mengintegrasikan muatan </a:t>
            </a:r>
            <a:r>
              <a:rPr lang="en-ID" sz="2000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pelajaran</a:t>
            </a:r>
            <a:r>
              <a:rPr lang="en-ID" sz="2000" dirty="0">
                <a:ea typeface="Bookman Old Style" panose="02050604050505020204" pitchFamily="18" charset="0"/>
                <a:cs typeface="Bookman Old Style" panose="02050604050505020204" pitchFamily="18" charset="0"/>
              </a:rPr>
              <a:t> IPA </a:t>
            </a:r>
            <a:r>
              <a:rPr lang="en-ID" sz="2000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atau</a:t>
            </a:r>
            <a:r>
              <a:rPr lang="en-ID" sz="2000" dirty="0">
                <a:ea typeface="Bookman Old Style" panose="02050604050505020204" pitchFamily="18" charset="0"/>
                <a:cs typeface="Bookman Old Style" panose="02050604050505020204" pitchFamily="18" charset="0"/>
              </a:rPr>
              <a:t> IPS </a:t>
            </a:r>
            <a:r>
              <a:rPr lang="en-ID" sz="2000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tersebut</a:t>
            </a:r>
            <a:r>
              <a:rPr lang="en-ID" sz="2000" dirty="0">
                <a:ea typeface="Bookman Old Style" panose="02050604050505020204" pitchFamily="18" charset="0"/>
                <a:cs typeface="Bookman Old Style" panose="02050604050505020204" pitchFamily="18" charset="0"/>
              </a:rPr>
              <a:t>. 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2950888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" y="407098"/>
            <a:ext cx="5529580" cy="369332"/>
          </a:xfrm>
        </p:spPr>
        <p:txBody>
          <a:bodyPr/>
          <a:lstStyle/>
          <a:p>
            <a:pPr marL="742950" marR="67310" lvl="1" indent="-28575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35"/>
              </a:spcAft>
              <a:tabLst/>
              <a:defRPr/>
            </a:pPr>
            <a:r>
              <a:rPr lang="en-ID" sz="2400" b="1" kern="120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MA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kelas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XI dan kelas XII. </a:t>
            </a:r>
            <a:endParaRPr lang="id-ID" sz="24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2371" y="228600"/>
            <a:ext cx="5824220" cy="6519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7310" algn="just">
              <a:spcAft>
                <a:spcPts val="165"/>
              </a:spcAft>
            </a:pP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Untuk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kelas XI dan kelas XII, struktur mata pelajaran dibagi menjadi 6 (enam) kelompok utama, yaitu:  </a:t>
            </a:r>
            <a:endParaRPr lang="id-ID" sz="1400" dirty="0">
              <a:solidFill>
                <a:srgbClr val="000000"/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0" marR="67310" lvl="1">
              <a:spcAft>
                <a:spcPts val="635"/>
              </a:spcAft>
            </a:pPr>
            <a:r>
              <a:rPr lang="id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a. </a:t>
            </a:r>
            <a:r>
              <a:rPr lang="en-ID" sz="1400" b="1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kelompok mata pelajaran umum  </a:t>
            </a:r>
            <a:endParaRPr lang="id-ID" sz="1400" b="1" dirty="0">
              <a:solidFill>
                <a:srgbClr val="000000"/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403225" marR="67310">
              <a:spcAft>
                <a:spcPts val="165"/>
              </a:spcAft>
            </a:pP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Setiap MA wajib membuka atau mengajarkan seluruh mata pelajaran dalam kelompok ini dan wajib diikuti oleh semua peserta didik MA.</a:t>
            </a:r>
          </a:p>
          <a:p>
            <a:pPr marL="403225" marR="67310">
              <a:spcAft>
                <a:spcPts val="165"/>
              </a:spcAft>
            </a:pPr>
            <a:r>
              <a:rPr lang="en-ID" sz="10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endParaRPr lang="id-ID" sz="1000" dirty="0">
              <a:solidFill>
                <a:srgbClr val="000000"/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0" marR="67310" lvl="1">
              <a:spcAft>
                <a:spcPts val="25"/>
              </a:spcAft>
            </a:pPr>
            <a:r>
              <a:rPr lang="id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b. </a:t>
            </a:r>
            <a:r>
              <a:rPr lang="en-ID" sz="1400" b="1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kelompok mata </a:t>
            </a:r>
            <a:r>
              <a:rPr lang="en-ID" sz="1400" b="1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pelajaran</a:t>
            </a:r>
            <a:r>
              <a:rPr lang="en-ID" sz="1400" b="1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PAI dan Bhs Arab.</a:t>
            </a:r>
            <a:endParaRPr lang="id-ID" sz="1400" b="1" dirty="0">
              <a:solidFill>
                <a:srgbClr val="000000"/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403225" marR="67310">
              <a:spcAft>
                <a:spcPts val="25"/>
              </a:spcAft>
            </a:pP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Setiap MA wajib </a:t>
            </a: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menyediakan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mata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pelajaran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Alquran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-Hadis, </a:t>
            </a: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Akidah-Akhlak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, </a:t>
            </a: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Fikih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, SKI dan Bahasa Arab. </a:t>
            </a:r>
          </a:p>
          <a:p>
            <a:pPr marL="403225" marR="67310">
              <a:spcAft>
                <a:spcPts val="25"/>
              </a:spcAft>
            </a:pPr>
            <a:endParaRPr lang="id-ID" sz="1000" dirty="0">
              <a:solidFill>
                <a:srgbClr val="000000"/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179388" marR="67310" lvl="1" indent="-179388">
              <a:spcAft>
                <a:spcPts val="25"/>
              </a:spcAft>
            </a:pPr>
            <a:r>
              <a:rPr lang="id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c. </a:t>
            </a:r>
            <a:r>
              <a:rPr lang="en-ID" sz="1400" b="1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kelompok mata pelajaran Matematika dan Ilmu Pengetahuan Alam (MIPA) </a:t>
            </a:r>
            <a:endParaRPr lang="id-ID" sz="1400" b="1" dirty="0">
              <a:solidFill>
                <a:srgbClr val="000000"/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403225" marR="67310">
              <a:spcAft>
                <a:spcPts val="165"/>
              </a:spcAft>
            </a:pP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Setiap MA wajib menyediakan paling sedikit 3 (tiga) mata pelajaran dalam </a:t>
            </a: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kelompok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ini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(</a:t>
            </a: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Matematika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, </a:t>
            </a: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Fisika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, Kimia, </a:t>
            </a: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Biologi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) </a:t>
            </a:r>
          </a:p>
          <a:p>
            <a:pPr marL="403225" marR="67310">
              <a:spcAft>
                <a:spcPts val="165"/>
              </a:spcAft>
            </a:pPr>
            <a:r>
              <a:rPr lang="en-ID" sz="10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endParaRPr lang="id-ID" sz="1000" dirty="0">
              <a:solidFill>
                <a:srgbClr val="000000"/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0" marR="67310" lvl="1">
              <a:spcAft>
                <a:spcPts val="180"/>
              </a:spcAft>
            </a:pPr>
            <a:r>
              <a:rPr lang="id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d. </a:t>
            </a:r>
            <a:r>
              <a:rPr lang="en-ID" sz="1400" b="1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kelompok mata pelajaran Ilmu Pengetahuan Sosial </a:t>
            </a:r>
            <a:endParaRPr lang="id-ID" sz="1400" b="1" dirty="0">
              <a:solidFill>
                <a:srgbClr val="000000"/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403225" marR="67310" lvl="1">
              <a:spcAft>
                <a:spcPts val="180"/>
              </a:spcAft>
            </a:pP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Setiap MA wajib menyediakan paling sedikit 3 (tiga) mata pelajaran dalam </a:t>
            </a: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kelompok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ini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(Ekonomi, </a:t>
            </a: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Sosiologi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, </a:t>
            </a: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Geografi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, </a:t>
            </a:r>
            <a:r>
              <a:rPr lang="en-ID" sz="1400" dirty="0" err="1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Antropologi</a:t>
            </a: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) </a:t>
            </a:r>
          </a:p>
          <a:p>
            <a:pPr marL="403225" marR="67310" lvl="1">
              <a:spcAft>
                <a:spcPts val="180"/>
              </a:spcAft>
            </a:pPr>
            <a:endParaRPr lang="id-ID" sz="1000" dirty="0">
              <a:solidFill>
                <a:srgbClr val="000000"/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0" marR="67310" lvl="1">
              <a:spcAft>
                <a:spcPts val="635"/>
              </a:spcAft>
            </a:pPr>
            <a:r>
              <a:rPr lang="id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e. </a:t>
            </a:r>
            <a:r>
              <a:rPr lang="en-ID" sz="1400" b="1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kelompok mata pelajaran Bahasa dan Budaya </a:t>
            </a:r>
            <a:endParaRPr lang="id-ID" sz="1400" b="1" dirty="0">
              <a:solidFill>
                <a:srgbClr val="000000"/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403225" marR="67310">
              <a:spcAft>
                <a:spcPts val="165"/>
              </a:spcAft>
            </a:pPr>
            <a:r>
              <a:rPr lang="en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Kelompok mata pelajaran ini dibuka sesuai dengan sumber daya yang tersedia di MA. </a:t>
            </a:r>
          </a:p>
          <a:p>
            <a:pPr marL="403225" marR="67310">
              <a:spcAft>
                <a:spcPts val="165"/>
              </a:spcAft>
            </a:pPr>
            <a:endParaRPr lang="id-ID" sz="1000" dirty="0">
              <a:solidFill>
                <a:srgbClr val="000000"/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0" marR="67310" lvl="1">
              <a:spcAft>
                <a:spcPts val="635"/>
              </a:spcAft>
            </a:pPr>
            <a:r>
              <a:rPr lang="id-ID" sz="1400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f. </a:t>
            </a:r>
            <a:r>
              <a:rPr lang="en-ID" sz="1400" b="1" dirty="0">
                <a:solidFill>
                  <a:srgbClr val="000000"/>
                </a:solid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kelompok mata pelajaran Vokasi dan Prakarya </a:t>
            </a:r>
            <a:endParaRPr lang="id-ID" sz="1400" b="1" dirty="0">
              <a:solidFill>
                <a:srgbClr val="000000"/>
              </a:solid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403225" lvl="1"/>
            <a:r>
              <a:rPr lang="en-ID" sz="1400" dirty="0"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Kelompok mata pelajaran Vokasi dan Prakarya dibuka sesuai dengan sumber daya yang tersedia di MA.</a:t>
            </a:r>
            <a:endParaRPr lang="id-ID" sz="1400" dirty="0"/>
          </a:p>
        </p:txBody>
      </p:sp>
    </p:spTree>
    <p:extLst>
      <p:ext uri="{BB962C8B-B14F-4D97-AF65-F5344CB8AC3E}">
        <p14:creationId xmlns:p14="http://schemas.microsoft.com/office/powerpoint/2010/main" val="3782917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943600" y="305068"/>
            <a:ext cx="640080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marR="67310" lvl="0" indent="-179388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Madrasah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menyediakan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minimal 1 (satu) jenis seni atau prakarya </a:t>
            </a:r>
            <a:r>
              <a:rPr kumimoji="0" lang="en-ID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(Seni Musik, Seni Rupa, Seni Teater, Seni Tari, dan/atau Prakarya dan </a:t>
            </a:r>
            <a:r>
              <a:rPr kumimoji="0" lang="en-ID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Kewirausahaan</a:t>
            </a:r>
            <a:r>
              <a:rPr kumimoji="0" lang="en-ID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 </a:t>
            </a:r>
            <a:r>
              <a:rPr kumimoji="0" lang="en-ID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sesuai</a:t>
            </a:r>
            <a:r>
              <a:rPr kumimoji="0" lang="en-ID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ID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ketersediaan</a:t>
            </a:r>
            <a:r>
              <a:rPr kumimoji="0" lang="en-ID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SDM. 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Peserta didik memilih 1 (satu) jenis seni atau prakarya </a:t>
            </a:r>
            <a:r>
              <a:rPr kumimoji="0" lang="en-ID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(Seni Musik, Seni Rupa, Seni Teater, Seni Tari, atau Prakarya dan Kewirausahaan).</a:t>
            </a:r>
            <a:endParaRPr kumimoji="0" lang="id-ID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179388" marR="67310" lvl="0" indent="-179388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Jumlah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total JP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dalam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struktur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kurikulum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dari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pusat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tidak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termasuk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muatan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lokal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dan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mata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pelajaran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tambahan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yang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diselenggarakan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madrasah. </a:t>
            </a:r>
          </a:p>
          <a:p>
            <a:pPr marL="179388" marR="67310" lvl="0" indent="-179388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Madrasah dapat melakukan penambahan dan/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atau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b="1" kern="0" dirty="0">
                <a:solidFill>
                  <a:prstClr val="black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me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relokasi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jam pelajaran sesuai dengan kebutuhan dan ketersediaan waktu di madrasah</a:t>
            </a:r>
            <a:endParaRPr kumimoji="0" lang="id-ID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179388" marR="67310" lvl="0" indent="-179388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Madrasah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dapat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melaksanakan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layanan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pembelajaran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dengan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sistem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paket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dan/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atau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SKS.  Beban belajar bagi penyelenggara pendidikan </a:t>
            </a:r>
            <a:r>
              <a:rPr kumimoji="0" lang="en-ID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dengan</a:t>
            </a: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 SKS dilaksanakan sesuai peraturan perundang-undangan yang mengatur mengenai SKS</a:t>
            </a:r>
            <a:endParaRPr kumimoji="0" lang="id-ID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179388" marR="67310" lvl="0" indent="-179388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D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Bookman Old Style" panose="02050604050505020204" pitchFamily="18" charset="0"/>
                <a:cs typeface="Bookman Old Style" panose="02050604050505020204" pitchFamily="18" charset="0"/>
              </a:rPr>
              <a:t>Teknis Pembelajaran pada MA yang ditetapkan melakukan diversifikasi layanan sebagai MA Program Keagaman (MAPK), MA Akademik, dan MA plus Keterampilan diatur pada ketentuan yang ditetapkan oleh Direktur Jenderal Pendidikan Islam.</a:t>
            </a:r>
            <a:endParaRPr kumimoji="0" lang="id-ID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96D654-6155-4BDC-F5E0-2F27CA5C7442}"/>
              </a:ext>
            </a:extLst>
          </p:cNvPr>
          <p:cNvSpPr txBox="1"/>
          <p:nvPr/>
        </p:nvSpPr>
        <p:spPr>
          <a:xfrm>
            <a:off x="547843" y="914400"/>
            <a:ext cx="4577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Penjelasan</a:t>
            </a:r>
            <a:r>
              <a:rPr lang="en-US" sz="2400" b="1" dirty="0">
                <a:solidFill>
                  <a:schemeClr val="bg1"/>
                </a:solidFill>
              </a:rPr>
              <a:t>……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STRUKTUR KURIKULUM MERDEKA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Madrasah Aliyah (MA)</a:t>
            </a:r>
          </a:p>
        </p:txBody>
      </p:sp>
    </p:spTree>
    <p:extLst>
      <p:ext uri="{BB962C8B-B14F-4D97-AF65-F5344CB8AC3E}">
        <p14:creationId xmlns:p14="http://schemas.microsoft.com/office/powerpoint/2010/main" val="21186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81584" y="533400"/>
            <a:ext cx="580561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Proses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di madrasah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kesatuan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aktivitas yang saling terpadu meliputi perencanaan, pelaksanaan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asesmen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Perencanaan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Pembelajaran</a:t>
            </a:r>
          </a:p>
          <a:p>
            <a:pPr marL="700088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pendidik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merancang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agar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berjalan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efisien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mencapai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tujuan pembelajaran. </a:t>
            </a:r>
          </a:p>
          <a:p>
            <a:pPr marL="700088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Perencanaan </a:t>
            </a:r>
            <a:r>
              <a:rPr lang="fi-FI" sz="20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disusun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sederhana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simpel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mudah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dilaksanakan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00088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Salah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perencanaan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berupa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rencana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(RPP)</a:t>
            </a:r>
            <a:endParaRPr kumimoji="0" lang="id-ID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96D654-6155-4BDC-F5E0-2F27CA5C7442}"/>
              </a:ext>
            </a:extLst>
          </p:cNvPr>
          <p:cNvSpPr txBox="1"/>
          <p:nvPr/>
        </p:nvSpPr>
        <p:spPr>
          <a:xfrm>
            <a:off x="547843" y="914400"/>
            <a:ext cx="4577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KEGIATAN PEMBELAJARAN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DI MADRASAH </a:t>
            </a:r>
          </a:p>
          <a:p>
            <a:r>
              <a:rPr lang="en-US" sz="2800" b="1" dirty="0">
                <a:solidFill>
                  <a:srgbClr val="FFC000"/>
                </a:solidFill>
              </a:rPr>
              <a:t>(</a:t>
            </a:r>
            <a:r>
              <a:rPr lang="en-US" sz="2800" b="1" dirty="0" err="1">
                <a:solidFill>
                  <a:srgbClr val="FFC000"/>
                </a:solidFill>
              </a:rPr>
              <a:t>Perencanaan</a:t>
            </a:r>
            <a:r>
              <a:rPr lang="en-US" sz="2800" b="1" dirty="0">
                <a:solidFill>
                  <a:srgbClr val="FFC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29082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943600" y="305068"/>
            <a:ext cx="6096000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proses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interaksi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peserta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didik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pendidik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belajar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lingkungan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belajar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Memperhatikan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prinsip-prinsip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sbb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Penguatan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pola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religius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menjadikan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nilai-nilai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akhlak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pemahaman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inspirasi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berfikir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bersikap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bertindak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proses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madrasah</a:t>
            </a:r>
            <a:endParaRPr lang="it-I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Menerapkan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aktif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pengalaman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langsung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peserta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didik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Berbasis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perbedaan</a:t>
            </a:r>
            <a:r>
              <a:rPr lang="it-IT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</a:t>
            </a:r>
            <a:r>
              <a:rPr lang="it-IT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memperhatikan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4 tipe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belajar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peserta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didik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tipe auditori, visual,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kinestetic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campuran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it-IT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peserta</a:t>
            </a:r>
            <a:r>
              <a:rPr lang="it-IT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didik</a:t>
            </a:r>
            <a:r>
              <a:rPr lang="it-IT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it-IT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beragam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menyenangkan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bermakna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peserta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didik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dll 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96D654-6155-4BDC-F5E0-2F27CA5C7442}"/>
              </a:ext>
            </a:extLst>
          </p:cNvPr>
          <p:cNvSpPr txBox="1"/>
          <p:nvPr/>
        </p:nvSpPr>
        <p:spPr>
          <a:xfrm>
            <a:off x="547843" y="914400"/>
            <a:ext cx="4577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KEGIATAN PEMBELAJARAN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DI MADRASAH</a:t>
            </a:r>
          </a:p>
          <a:p>
            <a:r>
              <a:rPr lang="en-US" sz="2800" b="1" dirty="0">
                <a:solidFill>
                  <a:srgbClr val="FFC000"/>
                </a:solidFill>
              </a:rPr>
              <a:t>(</a:t>
            </a:r>
            <a:r>
              <a:rPr lang="en-US" sz="2800" b="1" dirty="0" err="1">
                <a:solidFill>
                  <a:srgbClr val="FFC000"/>
                </a:solidFill>
              </a:rPr>
              <a:t>Pelaksanaan</a:t>
            </a:r>
            <a:r>
              <a:rPr lang="en-US" sz="2800" b="1" dirty="0">
                <a:solidFill>
                  <a:srgbClr val="FFC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23955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96D654-6155-4BDC-F5E0-2F27CA5C7442}"/>
              </a:ext>
            </a:extLst>
          </p:cNvPr>
          <p:cNvSpPr txBox="1"/>
          <p:nvPr/>
        </p:nvSpPr>
        <p:spPr>
          <a:xfrm>
            <a:off x="457200" y="838200"/>
            <a:ext cx="48623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PEMBELAJARAN PADA MADRASAH BERASRAMA</a:t>
            </a:r>
          </a:p>
        </p:txBody>
      </p:sp>
      <p:sp>
        <p:nvSpPr>
          <p:cNvPr id="2" name="Rectangle 1"/>
          <p:cNvSpPr/>
          <p:nvPr/>
        </p:nvSpPr>
        <p:spPr>
          <a:xfrm>
            <a:off x="5875638" y="443567"/>
            <a:ext cx="58674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cs typeface="Arial" panose="020B0604020202020204" pitchFamily="34" charset="0"/>
              </a:rPr>
              <a:t>Asrama madrasah </a:t>
            </a:r>
            <a:r>
              <a:rPr lang="en-US" sz="2000" dirty="0" err="1">
                <a:cs typeface="Arial" panose="020B0604020202020204" pitchFamily="34" charset="0"/>
              </a:rPr>
              <a:t>sebagai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bagian</a:t>
            </a:r>
            <a:r>
              <a:rPr lang="en-US" sz="2000" dirty="0">
                <a:cs typeface="Arial" panose="020B0604020202020204" pitchFamily="34" charset="0"/>
              </a:rPr>
              <a:t> integral </a:t>
            </a:r>
            <a:r>
              <a:rPr lang="en-US" sz="2000" dirty="0" err="1">
                <a:cs typeface="Arial" panose="020B0604020202020204" pitchFamily="34" charset="0"/>
              </a:rPr>
              <a:t>dalam</a:t>
            </a:r>
            <a:r>
              <a:rPr lang="en-US" sz="2000" dirty="0">
                <a:cs typeface="Arial" panose="020B0604020202020204" pitchFamily="34" charset="0"/>
              </a:rPr>
              <a:t> proses </a:t>
            </a:r>
            <a:r>
              <a:rPr lang="sv-SE" sz="2000" dirty="0">
                <a:cs typeface="Arial" panose="020B0604020202020204" pitchFamily="34" charset="0"/>
              </a:rPr>
              <a:t>pendidikan di </a:t>
            </a:r>
            <a:r>
              <a:rPr lang="sv-SE" sz="2000" dirty="0" err="1">
                <a:cs typeface="Arial" panose="020B0604020202020204" pitchFamily="34" charset="0"/>
              </a:rPr>
              <a:t>madrasah</a:t>
            </a:r>
            <a:r>
              <a:rPr lang="sv-SE" sz="2000" dirty="0">
                <a:cs typeface="Arial" panose="020B0604020202020204" pitchFamily="34" charset="0"/>
              </a:rPr>
              <a:t>, </a:t>
            </a:r>
            <a:r>
              <a:rPr lang="sv-SE" sz="2000" dirty="0" err="1">
                <a:cs typeface="Arial" panose="020B0604020202020204" pitchFamily="34" charset="0"/>
              </a:rPr>
              <a:t>sebagai</a:t>
            </a:r>
            <a:r>
              <a:rPr lang="sv-SE" sz="2000" dirty="0">
                <a:cs typeface="Arial" panose="020B0604020202020204" pitchFamily="34" charset="0"/>
              </a:rPr>
              <a:t> lingkungan yang berfungsi sebagai wahana pembentukan karakter, </a:t>
            </a:r>
            <a:r>
              <a:rPr lang="en-US" sz="2000" dirty="0" err="1">
                <a:cs typeface="Arial" panose="020B0604020202020204" pitchFamily="34" charset="0"/>
              </a:rPr>
              <a:t>penanaman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nilai-nilai</a:t>
            </a:r>
            <a:r>
              <a:rPr lang="en-US" sz="2000" dirty="0">
                <a:cs typeface="Arial" panose="020B0604020202020204" pitchFamily="34" charset="0"/>
              </a:rPr>
              <a:t> moral </a:t>
            </a:r>
            <a:r>
              <a:rPr lang="en-US" sz="2000" dirty="0" err="1">
                <a:cs typeface="Arial" panose="020B0604020202020204" pitchFamily="34" charset="0"/>
              </a:rPr>
              <a:t>keagamaan</a:t>
            </a:r>
            <a:r>
              <a:rPr lang="en-US" sz="2000" dirty="0">
                <a:cs typeface="Arial" panose="020B0604020202020204" pitchFamily="34" charset="0"/>
              </a:rPr>
              <a:t>, </a:t>
            </a:r>
            <a:r>
              <a:rPr lang="en-US" sz="2000" dirty="0" err="1">
                <a:cs typeface="Arial" panose="020B0604020202020204" pitchFamily="34" charset="0"/>
              </a:rPr>
              <a:t>kebangsaan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dan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penguatan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akademik</a:t>
            </a:r>
            <a:r>
              <a:rPr lang="en-US" sz="2000" dirty="0"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cs typeface="Arial" panose="020B0604020202020204" pitchFamily="34" charset="0"/>
              </a:rPr>
              <a:t>Madrasah yang </a:t>
            </a:r>
            <a:r>
              <a:rPr lang="en-US" sz="2000" dirty="0" err="1">
                <a:cs typeface="Arial" panose="020B0604020202020204" pitchFamily="34" charset="0"/>
              </a:rPr>
              <a:t>menyelenggarakan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pendidikan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sistem</a:t>
            </a:r>
            <a:r>
              <a:rPr lang="en-US" sz="2000" dirty="0">
                <a:cs typeface="Arial" panose="020B0604020202020204" pitchFamily="34" charset="0"/>
              </a:rPr>
              <a:t> asrama </a:t>
            </a:r>
            <a:r>
              <a:rPr lang="en-US" sz="2000" i="1" dirty="0">
                <a:cs typeface="Arial" panose="020B0604020202020204" pitchFamily="34" charset="0"/>
              </a:rPr>
              <a:t>(boarding) </a:t>
            </a:r>
            <a:r>
              <a:rPr lang="en-US" sz="2000" dirty="0" err="1">
                <a:cs typeface="Arial" panose="020B0604020202020204" pitchFamily="34" charset="0"/>
              </a:rPr>
              <a:t>dapat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melaksanakan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pembelajaran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dengan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ketentuan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sbb</a:t>
            </a:r>
            <a:r>
              <a:rPr lang="en-US" sz="2000" dirty="0">
                <a:cs typeface="Arial" panose="020B0604020202020204" pitchFamily="34" charset="0"/>
              </a:rPr>
              <a:t>:</a:t>
            </a:r>
          </a:p>
          <a:p>
            <a:pPr marL="528638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sv-SE" sz="2000" dirty="0">
                <a:cs typeface="Arial" panose="020B0604020202020204" pitchFamily="34" charset="0"/>
              </a:rPr>
              <a:t>Madrasah berasrama dapat menjalankan pembelajaran </a:t>
            </a:r>
            <a:r>
              <a:rPr lang="en-US" sz="2000" dirty="0" err="1">
                <a:cs typeface="Arial" panose="020B0604020202020204" pitchFamily="34" charset="0"/>
              </a:rPr>
              <a:t>pada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waktu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pagi</a:t>
            </a:r>
            <a:r>
              <a:rPr lang="en-US" sz="2000" dirty="0">
                <a:cs typeface="Arial" panose="020B0604020202020204" pitchFamily="34" charset="0"/>
              </a:rPr>
              <a:t>, </a:t>
            </a:r>
            <a:r>
              <a:rPr lang="en-US" sz="2000" dirty="0" err="1">
                <a:cs typeface="Arial" panose="020B0604020202020204" pitchFamily="34" charset="0"/>
              </a:rPr>
              <a:t>siang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dan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malam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hari</a:t>
            </a:r>
            <a:r>
              <a:rPr lang="en-US" sz="2000" dirty="0">
                <a:cs typeface="Arial" panose="020B0604020202020204" pitchFamily="34" charset="0"/>
              </a:rPr>
              <a:t>;</a:t>
            </a:r>
          </a:p>
          <a:p>
            <a:pPr marL="528638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2000" dirty="0" err="1">
                <a:cs typeface="Arial" panose="020B0604020202020204" pitchFamily="34" charset="0"/>
              </a:rPr>
              <a:t>Kegiatan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pembelajaran</a:t>
            </a:r>
            <a:r>
              <a:rPr lang="en-US" sz="2000" dirty="0">
                <a:cs typeface="Arial" panose="020B0604020202020204" pitchFamily="34" charset="0"/>
              </a:rPr>
              <a:t> di </a:t>
            </a:r>
            <a:r>
              <a:rPr lang="en-US" sz="2000" dirty="0" err="1">
                <a:cs typeface="Arial" panose="020B0604020202020204" pitchFamily="34" charset="0"/>
              </a:rPr>
              <a:t>asrama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dimaksudkan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untuk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penguatan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kekhasan</a:t>
            </a:r>
            <a:r>
              <a:rPr lang="en-US" sz="2000" dirty="0">
                <a:cs typeface="Arial" panose="020B0604020202020204" pitchFamily="34" charset="0"/>
              </a:rPr>
              <a:t> madrasah (</a:t>
            </a:r>
            <a:r>
              <a:rPr lang="en-US" sz="2000" dirty="0" err="1">
                <a:cs typeface="Arial" panose="020B0604020202020204" pitchFamily="34" charset="0"/>
              </a:rPr>
              <a:t>akademik</a:t>
            </a:r>
            <a:r>
              <a:rPr lang="en-US" sz="2000" dirty="0">
                <a:cs typeface="Arial" panose="020B0604020202020204" pitchFamily="34" charset="0"/>
              </a:rPr>
              <a:t>, </a:t>
            </a:r>
            <a:r>
              <a:rPr lang="en-US" sz="2000" dirty="0" err="1">
                <a:cs typeface="Arial" panose="020B0604020202020204" pitchFamily="34" charset="0"/>
              </a:rPr>
              <a:t>keagamaan</a:t>
            </a:r>
            <a:r>
              <a:rPr lang="en-US" sz="2000" dirty="0">
                <a:cs typeface="Arial" panose="020B0604020202020204" pitchFamily="34" charset="0"/>
              </a:rPr>
              <a:t>, </a:t>
            </a:r>
            <a:r>
              <a:rPr lang="fi-FI" sz="2000" dirty="0">
                <a:cs typeface="Arial" panose="020B0604020202020204" pitchFamily="34" charset="0"/>
              </a:rPr>
              <a:t>keterampilan, sains, riset, kebahasaan); dan</a:t>
            </a:r>
          </a:p>
          <a:p>
            <a:pPr marL="528638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sv-SE" sz="2000" dirty="0" err="1">
                <a:cs typeface="Arial" panose="020B0604020202020204" pitchFamily="34" charset="0"/>
              </a:rPr>
              <a:t>Ketentuan</a:t>
            </a:r>
            <a:r>
              <a:rPr lang="sv-SE" sz="2000" dirty="0">
                <a:cs typeface="Arial" panose="020B0604020202020204" pitchFamily="34" charset="0"/>
              </a:rPr>
              <a:t> </a:t>
            </a:r>
            <a:r>
              <a:rPr lang="sv-SE" sz="2000" dirty="0" err="1">
                <a:cs typeface="Arial" panose="020B0604020202020204" pitchFamily="34" charset="0"/>
              </a:rPr>
              <a:t>tentang</a:t>
            </a:r>
            <a:r>
              <a:rPr lang="sv-SE" sz="2000" dirty="0">
                <a:cs typeface="Arial" panose="020B0604020202020204" pitchFamily="34" charset="0"/>
              </a:rPr>
              <a:t> pembelajaran di asrama </a:t>
            </a:r>
            <a:r>
              <a:rPr lang="en-US" sz="2000" dirty="0">
                <a:cs typeface="Arial" panose="020B0604020202020204" pitchFamily="34" charset="0"/>
              </a:rPr>
              <a:t>madrasah </a:t>
            </a:r>
            <a:r>
              <a:rPr lang="en-US" sz="2000" dirty="0" err="1">
                <a:cs typeface="Arial" panose="020B0604020202020204" pitchFamily="34" charset="0"/>
              </a:rPr>
              <a:t>diatur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dengan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Keputusan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Direktur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Jenderal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Pendidikan</a:t>
            </a:r>
            <a:r>
              <a:rPr lang="en-US" sz="2000" dirty="0">
                <a:cs typeface="Arial" panose="020B0604020202020204" pitchFamily="34" charset="0"/>
              </a:rPr>
              <a:t> Islam.</a:t>
            </a:r>
          </a:p>
        </p:txBody>
      </p:sp>
    </p:spTree>
    <p:extLst>
      <p:ext uri="{BB962C8B-B14F-4D97-AF65-F5344CB8AC3E}">
        <p14:creationId xmlns:p14="http://schemas.microsoft.com/office/powerpoint/2010/main" val="39434704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90054" y="381000"/>
            <a:ext cx="6324600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 </a:t>
            </a:r>
            <a:r>
              <a:rPr lang="en-US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endParaRPr lang="en-US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hasil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belajar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Peserta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Didik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meliputi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357188" indent="-271463">
              <a:spcBef>
                <a:spcPts val="60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formatif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>
              <a:spcBef>
                <a:spcPts val="600"/>
              </a:spcBef>
              <a:spcAft>
                <a:spcPts val="600"/>
              </a:spcAft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bertujuan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memantau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memperbaiki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proses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mengevaluasi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pencapaian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57188" indent="-271463">
              <a:spcBef>
                <a:spcPts val="600"/>
              </a:spcBef>
              <a:spcAft>
                <a:spcPts val="600"/>
              </a:spcAft>
              <a:buFont typeface="+mj-lt"/>
              <a:buAutoNum type="alphaLcPeriod" startAt="2"/>
            </a:pP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sumatif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57188">
              <a:spcBef>
                <a:spcPts val="600"/>
              </a:spcBef>
              <a:spcAft>
                <a:spcPts val="600"/>
              </a:spcAft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bertujuan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menilai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pencapaian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hasil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belajar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peserta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didik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dasar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penentuan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kenaikan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kelas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fi-FI" sz="2200" dirty="0">
                <a:latin typeface="Arial" panose="020B0604020202020204" pitchFamily="34" charset="0"/>
                <a:cs typeface="Arial" panose="020B0604020202020204" pitchFamily="34" charset="0"/>
              </a:rPr>
              <a:t>kelulusan dari satuan pendidikan.</a:t>
            </a:r>
          </a:p>
          <a:p>
            <a:pPr marL="357188" indent="-271463">
              <a:spcBef>
                <a:spcPts val="600"/>
              </a:spcBef>
              <a:spcAft>
                <a:spcPts val="600"/>
              </a:spcAft>
              <a:buFont typeface="+mj-lt"/>
              <a:buAutoNum type="alphaLcPeriod" startAt="3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hasil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belajar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peserta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didik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berbentuk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tulis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praktik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penugasan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portofolio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dan atau </a:t>
            </a:r>
            <a:r>
              <a:rPr lang="sv-SE" sz="2200" b="1" dirty="0">
                <a:latin typeface="Arial" panose="020B0604020202020204" pitchFamily="34" charset="0"/>
                <a:cs typeface="Arial" panose="020B0604020202020204" pitchFamily="34" charset="0"/>
              </a:rPr>
              <a:t>bentuk lain </a:t>
            </a:r>
            <a:r>
              <a:rPr lang="sv-SE" sz="2200" dirty="0">
                <a:latin typeface="Arial" panose="020B0604020202020204" pitchFamily="34" charset="0"/>
                <a:cs typeface="Arial" panose="020B0604020202020204" pitchFamily="34" charset="0"/>
              </a:rPr>
              <a:t>yang ditetapkan oleh madrasah.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10E292-545E-18DB-F1EE-D5DEFC4669B1}"/>
              </a:ext>
            </a:extLst>
          </p:cNvPr>
          <p:cNvSpPr txBox="1"/>
          <p:nvPr/>
        </p:nvSpPr>
        <p:spPr>
          <a:xfrm>
            <a:off x="547843" y="914400"/>
            <a:ext cx="4577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KEGIATAN PEMBELAJARAN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DI MADRASAH</a:t>
            </a:r>
          </a:p>
          <a:p>
            <a:r>
              <a:rPr lang="en-US" sz="2800" b="1" dirty="0">
                <a:solidFill>
                  <a:srgbClr val="FFC000"/>
                </a:solidFill>
              </a:rPr>
              <a:t>(</a:t>
            </a:r>
            <a:r>
              <a:rPr lang="en-US" sz="2800" b="1" dirty="0" err="1">
                <a:solidFill>
                  <a:srgbClr val="FFC000"/>
                </a:solidFill>
              </a:rPr>
              <a:t>Penilaian</a:t>
            </a:r>
            <a:r>
              <a:rPr lang="en-US" sz="2800" b="1" dirty="0">
                <a:solidFill>
                  <a:srgbClr val="FFC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432441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8" name="Google Shape;518;p9"/>
          <p:cNvGrpSpPr/>
          <p:nvPr/>
        </p:nvGrpSpPr>
        <p:grpSpPr>
          <a:xfrm>
            <a:off x="219534" y="863522"/>
            <a:ext cx="11752932" cy="5523207"/>
            <a:chOff x="1014996" y="650424"/>
            <a:chExt cx="6876813" cy="3231709"/>
          </a:xfrm>
        </p:grpSpPr>
        <p:sp>
          <p:nvSpPr>
            <p:cNvPr id="519" name="Google Shape;519;p9"/>
            <p:cNvSpPr/>
            <p:nvPr/>
          </p:nvSpPr>
          <p:spPr>
            <a:xfrm rot="-6599386">
              <a:off x="7389239" y="2874357"/>
              <a:ext cx="440541" cy="440541"/>
            </a:xfrm>
            <a:prstGeom prst="ellipse">
              <a:avLst/>
            </a:prstGeom>
            <a:solidFill>
              <a:srgbClr val="FFF2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9"/>
            <p:cNvSpPr/>
            <p:nvPr/>
          </p:nvSpPr>
          <p:spPr>
            <a:xfrm rot="-6598839">
              <a:off x="1436810" y="819230"/>
              <a:ext cx="1199287" cy="1199287"/>
            </a:xfrm>
            <a:prstGeom prst="ellipse">
              <a:avLst/>
            </a:prstGeom>
            <a:solidFill>
              <a:srgbClr val="FFF2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9"/>
            <p:cNvSpPr/>
            <p:nvPr/>
          </p:nvSpPr>
          <p:spPr>
            <a:xfrm rot="-6598986">
              <a:off x="4385328" y="2480137"/>
              <a:ext cx="1228993" cy="1228993"/>
            </a:xfrm>
            <a:prstGeom prst="ellipse">
              <a:avLst/>
            </a:prstGeom>
            <a:solidFill>
              <a:srgbClr val="D9EA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9"/>
            <p:cNvSpPr/>
            <p:nvPr/>
          </p:nvSpPr>
          <p:spPr>
            <a:xfrm rot="-6597866">
              <a:off x="1103493" y="1589516"/>
              <a:ext cx="629106" cy="629106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9"/>
            <p:cNvSpPr/>
            <p:nvPr/>
          </p:nvSpPr>
          <p:spPr>
            <a:xfrm rot="-6597701">
              <a:off x="3267625" y="1113818"/>
              <a:ext cx="274172" cy="274172"/>
            </a:xfrm>
            <a:prstGeom prst="ellipse">
              <a:avLst/>
            </a:prstGeom>
            <a:solidFill>
              <a:srgbClr val="A1C3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9"/>
            <p:cNvSpPr/>
            <p:nvPr/>
          </p:nvSpPr>
          <p:spPr>
            <a:xfrm rot="-6597333">
              <a:off x="2383618" y="2920576"/>
              <a:ext cx="586303" cy="586303"/>
            </a:xfrm>
            <a:prstGeom prst="ellipse">
              <a:avLst/>
            </a:prstGeom>
            <a:solidFill>
              <a:srgbClr val="A1C3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5" name="Google Shape;525;p9"/>
          <p:cNvSpPr txBox="1"/>
          <p:nvPr/>
        </p:nvSpPr>
        <p:spPr>
          <a:xfrm>
            <a:off x="0" y="-8867"/>
            <a:ext cx="12192000" cy="8724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2100"/>
            </a:pPr>
            <a:r>
              <a:rPr lang="en" sz="2800" b="1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Pengembangan Karakter</a:t>
            </a:r>
            <a:endParaRPr sz="2800" b="1">
              <a:solidFill>
                <a:srgbClr val="17406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6" name="Google Shape;526;p9"/>
          <p:cNvGrpSpPr/>
          <p:nvPr/>
        </p:nvGrpSpPr>
        <p:grpSpPr>
          <a:xfrm>
            <a:off x="3345689" y="1067459"/>
            <a:ext cx="3443128" cy="3443128"/>
            <a:chOff x="3618828" y="1374053"/>
            <a:chExt cx="1423800" cy="1423800"/>
          </a:xfrm>
        </p:grpSpPr>
        <p:sp>
          <p:nvSpPr>
            <p:cNvPr id="527" name="Google Shape;527;p9"/>
            <p:cNvSpPr/>
            <p:nvPr/>
          </p:nvSpPr>
          <p:spPr>
            <a:xfrm>
              <a:off x="3618828" y="1374053"/>
              <a:ext cx="1423800" cy="1423800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509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9"/>
            <p:cNvSpPr txBox="1"/>
            <p:nvPr/>
          </p:nvSpPr>
          <p:spPr>
            <a:xfrm>
              <a:off x="3772486" y="1625862"/>
              <a:ext cx="1141200" cy="8793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243833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200"/>
              </a:pP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Dalam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struktur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kurikulum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merdeka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" sz="16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20 - 30 </a:t>
              </a:r>
              <a:r>
                <a:rPr lang="en" sz="1600" b="1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persen</a:t>
              </a:r>
              <a:r>
                <a:rPr lang="en" sz="16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jam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pelajaran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digunakan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untuk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b="1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pengembangan</a:t>
              </a:r>
              <a:r>
                <a:rPr lang="en" sz="16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b="1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karakter</a:t>
              </a:r>
              <a:r>
                <a:rPr lang="en" sz="16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b="1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Profil</a:t>
              </a:r>
              <a:r>
                <a:rPr lang="en" sz="16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b="1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Pelajar</a:t>
              </a:r>
              <a:r>
                <a:rPr lang="en" sz="16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Pancasila </a:t>
              </a:r>
              <a:r>
                <a:rPr lang="en" sz="1600" b="1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Rahmatan</a:t>
              </a:r>
              <a:r>
                <a:rPr lang="en" sz="16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b="1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lil</a:t>
              </a:r>
              <a:r>
                <a:rPr lang="en" sz="16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b="1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Alamin</a:t>
              </a:r>
              <a:r>
                <a:rPr lang="en" sz="16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b="1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melalui</a:t>
              </a:r>
              <a:r>
                <a:rPr lang="en" sz="16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b="1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pembelajaran</a:t>
              </a:r>
              <a:r>
                <a:rPr lang="en" sz="16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b="1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berbasis</a:t>
              </a:r>
              <a:r>
                <a:rPr lang="en" sz="16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b="1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projek</a:t>
              </a:r>
              <a:r>
                <a:rPr lang="en" sz="16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333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29" name="Google Shape;529;p9"/>
          <p:cNvGrpSpPr/>
          <p:nvPr/>
        </p:nvGrpSpPr>
        <p:grpSpPr>
          <a:xfrm>
            <a:off x="848479" y="3252299"/>
            <a:ext cx="2973420" cy="2973420"/>
            <a:chOff x="644203" y="3718814"/>
            <a:chExt cx="1498800" cy="1498800"/>
          </a:xfrm>
        </p:grpSpPr>
        <p:sp>
          <p:nvSpPr>
            <p:cNvPr id="530" name="Google Shape;530;p9"/>
            <p:cNvSpPr/>
            <p:nvPr/>
          </p:nvSpPr>
          <p:spPr>
            <a:xfrm>
              <a:off x="644203" y="3718814"/>
              <a:ext cx="1498800" cy="1498800"/>
            </a:xfrm>
            <a:prstGeom prst="ellipse">
              <a:avLst/>
            </a:prstGeom>
            <a:solidFill>
              <a:srgbClr val="D0E0E3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509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9"/>
            <p:cNvSpPr txBox="1"/>
            <p:nvPr/>
          </p:nvSpPr>
          <p:spPr>
            <a:xfrm>
              <a:off x="798055" y="3995883"/>
              <a:ext cx="1191300" cy="944700"/>
            </a:xfrm>
            <a:prstGeom prst="rect">
              <a:avLst/>
            </a:prstGeom>
            <a:solidFill>
              <a:srgbClr val="D0E0E3"/>
            </a:solidFill>
            <a:ln>
              <a:noFill/>
            </a:ln>
          </p:spPr>
          <p:txBody>
            <a:bodyPr spcFirstLastPara="1" wrap="square" lIns="243833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100"/>
              </a:pPr>
              <a:r>
                <a:rPr lang="en" sz="14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Kurikulum 2013 sudah </a:t>
              </a:r>
              <a:r>
                <a:rPr lang="en" sz="1467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menekankan pada pengembangan karakter, </a:t>
              </a:r>
              <a:r>
                <a:rPr lang="en" sz="14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namun belum memberi</a:t>
              </a:r>
              <a:r>
                <a:rPr lang="en" sz="1467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porsi khusus</a:t>
              </a:r>
              <a:r>
                <a:rPr lang="en" sz="14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dalam struktur kurikulumnya.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32" name="Google Shape;532;p9"/>
          <p:cNvGrpSpPr/>
          <p:nvPr/>
        </p:nvGrpSpPr>
        <p:grpSpPr>
          <a:xfrm>
            <a:off x="6855948" y="1233415"/>
            <a:ext cx="4853395" cy="4853720"/>
            <a:chOff x="4447194" y="1815766"/>
            <a:chExt cx="2440200" cy="2440200"/>
          </a:xfrm>
        </p:grpSpPr>
        <p:sp>
          <p:nvSpPr>
            <p:cNvPr id="533" name="Google Shape;533;p9"/>
            <p:cNvSpPr/>
            <p:nvPr/>
          </p:nvSpPr>
          <p:spPr>
            <a:xfrm>
              <a:off x="4447194" y="1815766"/>
              <a:ext cx="2440200" cy="2440200"/>
            </a:xfrm>
            <a:prstGeom prst="ellipse">
              <a:avLst/>
            </a:prstGeom>
            <a:solidFill>
              <a:srgbClr val="EAD1DC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509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9"/>
            <p:cNvSpPr txBox="1"/>
            <p:nvPr/>
          </p:nvSpPr>
          <p:spPr>
            <a:xfrm>
              <a:off x="4735946" y="2266211"/>
              <a:ext cx="1862700" cy="1539300"/>
            </a:xfrm>
            <a:prstGeom prst="rect">
              <a:avLst/>
            </a:prstGeom>
            <a:solidFill>
              <a:srgbClr val="EAD1D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chemeClr val="dk1"/>
                </a:buClr>
                <a:buSzPts val="1100"/>
              </a:pP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Pembelajaran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berbasis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projek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penting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untuk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pengembangan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karakter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karena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endParaRPr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33387" indent="-253994">
                <a:buClr>
                  <a:schemeClr val="dk1"/>
                </a:buClr>
                <a:buSzPts val="1200"/>
                <a:buFont typeface="Arial"/>
                <a:buAutoNum type="alphaLcParenR"/>
              </a:pP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memberi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kesempatan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untuk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b="1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belajar</a:t>
              </a:r>
              <a:r>
                <a:rPr lang="en" sz="16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b="1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melalui</a:t>
              </a:r>
              <a:r>
                <a:rPr lang="en" sz="16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b="1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pengalaman</a:t>
              </a:r>
              <a:r>
                <a:rPr lang="en" sz="16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i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(experiential learning) </a:t>
              </a:r>
              <a:endParaRPr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33387" indent="-253994">
                <a:buClr>
                  <a:schemeClr val="dk1"/>
                </a:buClr>
                <a:buSzPts val="1200"/>
                <a:buFont typeface="Arial"/>
                <a:buAutoNum type="alphaLcParenR"/>
              </a:pP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Mengintegrasikan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kompetensi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esensial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yang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dipelajari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peserta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didik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dari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berbagai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disiplin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ilmu</a:t>
              </a:r>
              <a:endParaRPr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33387" indent="-253994">
                <a:buClr>
                  <a:schemeClr val="dk1"/>
                </a:buClr>
                <a:buSzPts val="1200"/>
                <a:buFont typeface="Arial"/>
                <a:buAutoNum type="alphaLcParenR"/>
              </a:pP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struktur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belajar</a:t>
              </a:r>
              <a:r>
                <a:rPr lang="en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yang </a:t>
              </a:r>
              <a:r>
                <a:rPr lang="en" sz="16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fleksibel</a:t>
              </a:r>
              <a:endParaRPr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ctr">
                <a:buClr>
                  <a:srgbClr val="000000"/>
                </a:buClr>
                <a:buSzPts val="1200"/>
              </a:pPr>
              <a:endParaRPr sz="1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535" name="Google Shape;53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665" y="1738616"/>
            <a:ext cx="847463" cy="872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</p:pic>
      <p:pic>
        <p:nvPicPr>
          <p:cNvPr id="536" name="Google Shape;536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760" y="2698718"/>
            <a:ext cx="553600" cy="55358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</p:pic>
      <p:sp>
        <p:nvSpPr>
          <p:cNvPr id="537" name="Google Shape;537;p9"/>
          <p:cNvSpPr/>
          <p:nvPr/>
        </p:nvSpPr>
        <p:spPr>
          <a:xfrm rot="-6599142">
            <a:off x="6224261" y="1339999"/>
            <a:ext cx="757200" cy="757200"/>
          </a:xfrm>
          <a:prstGeom prst="ellipse">
            <a:avLst/>
          </a:prstGeom>
          <a:solidFill>
            <a:srgbClr val="8ACBD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9"/>
          <p:cNvSpPr txBox="1">
            <a:spLocks noGrp="1"/>
          </p:cNvSpPr>
          <p:nvPr>
            <p:ph type="sldNum" idx="12"/>
          </p:nvPr>
        </p:nvSpPr>
        <p:spPr>
          <a:xfrm>
            <a:off x="11296611" y="6349539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fld id="{00000000-1234-1234-1234-123412341234}" type="slidenum">
              <a:rPr lang="en" b="1">
                <a:solidFill>
                  <a:schemeClr val="lt1"/>
                </a:solidFill>
              </a:rPr>
              <a:pPr/>
              <a:t>28</a:t>
            </a:fld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8" name="Google Shape;518;p9"/>
          <p:cNvGrpSpPr/>
          <p:nvPr/>
        </p:nvGrpSpPr>
        <p:grpSpPr>
          <a:xfrm>
            <a:off x="331324" y="1090836"/>
            <a:ext cx="4206681" cy="4654558"/>
            <a:chOff x="1080406" y="783429"/>
            <a:chExt cx="2461391" cy="2723450"/>
          </a:xfrm>
        </p:grpSpPr>
        <p:sp>
          <p:nvSpPr>
            <p:cNvPr id="520" name="Google Shape;520;p9"/>
            <p:cNvSpPr/>
            <p:nvPr/>
          </p:nvSpPr>
          <p:spPr>
            <a:xfrm rot="15001161">
              <a:off x="1902479" y="783429"/>
              <a:ext cx="1199287" cy="1199287"/>
            </a:xfrm>
            <a:prstGeom prst="ellipse">
              <a:avLst/>
            </a:prstGeom>
            <a:solidFill>
              <a:srgbClr val="FFF2C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9"/>
            <p:cNvSpPr/>
            <p:nvPr/>
          </p:nvSpPr>
          <p:spPr>
            <a:xfrm rot="15002134">
              <a:off x="1080406" y="2464980"/>
              <a:ext cx="629106" cy="629106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9"/>
            <p:cNvSpPr/>
            <p:nvPr/>
          </p:nvSpPr>
          <p:spPr>
            <a:xfrm rot="-6597701">
              <a:off x="3267625" y="1113818"/>
              <a:ext cx="274172" cy="274172"/>
            </a:xfrm>
            <a:prstGeom prst="ellipse">
              <a:avLst/>
            </a:prstGeom>
            <a:solidFill>
              <a:srgbClr val="A1C3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9"/>
            <p:cNvSpPr/>
            <p:nvPr/>
          </p:nvSpPr>
          <p:spPr>
            <a:xfrm rot="-6597333">
              <a:off x="2383618" y="2920576"/>
              <a:ext cx="586303" cy="586303"/>
            </a:xfrm>
            <a:prstGeom prst="ellipse">
              <a:avLst/>
            </a:prstGeom>
            <a:solidFill>
              <a:srgbClr val="A1C3F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5" name="Google Shape;525;p9"/>
          <p:cNvSpPr txBox="1"/>
          <p:nvPr/>
        </p:nvSpPr>
        <p:spPr>
          <a:xfrm>
            <a:off x="0" y="-8867"/>
            <a:ext cx="12192000" cy="8724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2100"/>
            </a:pPr>
            <a:r>
              <a:rPr lang="en" sz="2800" b="1" dirty="0" err="1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Pengembangan</a:t>
            </a:r>
            <a:r>
              <a:rPr lang="en" sz="2800" b="1" dirty="0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800" b="1" dirty="0" err="1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Karakter</a:t>
            </a:r>
            <a:endParaRPr sz="2800" b="1" dirty="0">
              <a:solidFill>
                <a:srgbClr val="17406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5" name="Google Shape;53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2187" y="1589586"/>
            <a:ext cx="1297030" cy="113942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</p:pic>
      <p:sp>
        <p:nvSpPr>
          <p:cNvPr id="537" name="Google Shape;537;p9"/>
          <p:cNvSpPr/>
          <p:nvPr/>
        </p:nvSpPr>
        <p:spPr>
          <a:xfrm rot="-6599142">
            <a:off x="6224261" y="1339999"/>
            <a:ext cx="757200" cy="757200"/>
          </a:xfrm>
          <a:prstGeom prst="ellipse">
            <a:avLst/>
          </a:prstGeom>
          <a:solidFill>
            <a:srgbClr val="8ACBD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9"/>
          <p:cNvSpPr txBox="1">
            <a:spLocks noGrp="1"/>
          </p:cNvSpPr>
          <p:nvPr>
            <p:ph type="sldNum" idx="12"/>
          </p:nvPr>
        </p:nvSpPr>
        <p:spPr>
          <a:xfrm>
            <a:off x="11296611" y="6349539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fld id="{00000000-1234-1234-1234-123412341234}" type="slidenum">
              <a:rPr lang="en" b="1">
                <a:solidFill>
                  <a:schemeClr val="lt1"/>
                </a:solidFill>
              </a:rPr>
              <a:pPr/>
              <a:t>29</a:t>
            </a:fld>
            <a:endParaRPr b="1">
              <a:solidFill>
                <a:schemeClr val="lt1"/>
              </a:solidFill>
            </a:endParaRP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2F92FEA8-E317-A03C-8585-D83D0FE9AC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26040" y="3275304"/>
            <a:ext cx="3867150" cy="10105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en-US" sz="3200" spc="-215" dirty="0">
                <a:solidFill>
                  <a:srgbClr val="FFFFFF"/>
                </a:solidFill>
                <a:latin typeface="Arial"/>
                <a:cs typeface="Arial"/>
              </a:rPr>
              <a:t>PROFIL PELAJAR PANCASILA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072725-C722-F6F2-DD3D-A0D2F6580271}"/>
              </a:ext>
            </a:extLst>
          </p:cNvPr>
          <p:cNvSpPr txBox="1"/>
          <p:nvPr/>
        </p:nvSpPr>
        <p:spPr>
          <a:xfrm>
            <a:off x="943371" y="4601751"/>
            <a:ext cx="4233109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“</a:t>
            </a:r>
            <a:r>
              <a:rPr lang="en-US" sz="2400" b="1" dirty="0" err="1"/>
              <a:t>Pelajar</a:t>
            </a:r>
            <a:r>
              <a:rPr lang="en-US" sz="2400" b="1" dirty="0"/>
              <a:t> Indonesia </a:t>
            </a:r>
            <a:r>
              <a:rPr lang="en-US" sz="2400" b="1" dirty="0" err="1"/>
              <a:t>merupakan</a:t>
            </a:r>
            <a:r>
              <a:rPr lang="en-US" sz="2400" b="1" dirty="0"/>
              <a:t> </a:t>
            </a:r>
            <a:r>
              <a:rPr lang="en-US" sz="2400" b="1" dirty="0" err="1"/>
              <a:t>pelajar</a:t>
            </a:r>
            <a:r>
              <a:rPr lang="en-US" sz="2400" b="1" dirty="0"/>
              <a:t> </a:t>
            </a:r>
            <a:r>
              <a:rPr lang="en-US" sz="2400" b="1" dirty="0" err="1"/>
              <a:t>sepanjang</a:t>
            </a:r>
            <a:r>
              <a:rPr lang="en-US" sz="2400" b="1" dirty="0"/>
              <a:t> </a:t>
            </a:r>
            <a:r>
              <a:rPr lang="en-US" sz="2400" b="1" dirty="0" err="1"/>
              <a:t>hayat</a:t>
            </a:r>
            <a:r>
              <a:rPr lang="en-US" sz="2400" b="1" dirty="0"/>
              <a:t> yang </a:t>
            </a:r>
            <a:r>
              <a:rPr lang="en-US" sz="2400" b="1" dirty="0" err="1"/>
              <a:t>kompeten</a:t>
            </a:r>
            <a:r>
              <a:rPr lang="en-US" sz="2400" b="1" dirty="0"/>
              <a:t>, </a:t>
            </a:r>
            <a:r>
              <a:rPr lang="en-US" sz="2400" b="1" dirty="0" err="1"/>
              <a:t>berkarakter</a:t>
            </a:r>
            <a:r>
              <a:rPr lang="en-US" sz="2400" b="1" dirty="0"/>
              <a:t>, dan </a:t>
            </a:r>
            <a:r>
              <a:rPr lang="en-US" sz="2400" b="1" dirty="0" err="1"/>
              <a:t>berperilaku</a:t>
            </a:r>
            <a:r>
              <a:rPr lang="en-US" sz="2400" b="1" dirty="0"/>
              <a:t> </a:t>
            </a:r>
            <a:r>
              <a:rPr lang="en-US" sz="2400" b="1" dirty="0" err="1"/>
              <a:t>sesuai</a:t>
            </a:r>
            <a:r>
              <a:rPr lang="en-US" sz="2400" b="1" dirty="0"/>
              <a:t> </a:t>
            </a:r>
            <a:r>
              <a:rPr lang="en-US" sz="2400" b="1" dirty="0" err="1"/>
              <a:t>nilai-nilai</a:t>
            </a:r>
            <a:r>
              <a:rPr lang="en-US" sz="2400" b="1" dirty="0"/>
              <a:t> Pancasila”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EE5A22-2870-6DBF-2FB9-873F71B17AAF}"/>
              </a:ext>
            </a:extLst>
          </p:cNvPr>
          <p:cNvSpPr txBox="1"/>
          <p:nvPr/>
        </p:nvSpPr>
        <p:spPr>
          <a:xfrm>
            <a:off x="6934200" y="1161312"/>
            <a:ext cx="49986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Kompetensi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b="1" dirty="0" err="1"/>
              <a:t>menjadi</a:t>
            </a:r>
            <a:r>
              <a:rPr lang="en-US" sz="2000" b="1" dirty="0"/>
              <a:t> </a:t>
            </a:r>
            <a:r>
              <a:rPr lang="en-US" sz="2000" b="1" dirty="0" err="1"/>
              <a:t>warga</a:t>
            </a:r>
            <a:r>
              <a:rPr lang="en-US" sz="2000" b="1" dirty="0"/>
              <a:t> negara Indonesia yang </a:t>
            </a:r>
            <a:r>
              <a:rPr lang="en-US" sz="2000" b="1" dirty="0" err="1"/>
              <a:t>demokratis</a:t>
            </a:r>
            <a:r>
              <a:rPr lang="en-US" sz="2000" dirty="0"/>
              <a:t> dan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b="1" dirty="0" err="1"/>
              <a:t>manusia</a:t>
            </a:r>
            <a:r>
              <a:rPr lang="en-US" sz="2000" b="1" dirty="0"/>
              <a:t> </a:t>
            </a:r>
            <a:r>
              <a:rPr lang="en-US" sz="2000" b="1" dirty="0" err="1"/>
              <a:t>unggul</a:t>
            </a:r>
            <a:r>
              <a:rPr lang="en-US" sz="2000" b="1" dirty="0"/>
              <a:t> </a:t>
            </a:r>
            <a:r>
              <a:rPr lang="en-US" sz="2000" dirty="0"/>
              <a:t>dan </a:t>
            </a:r>
            <a:r>
              <a:rPr lang="en-US" sz="2000" b="1" dirty="0" err="1"/>
              <a:t>produktif</a:t>
            </a:r>
            <a:r>
              <a:rPr lang="en-US" sz="2000" b="1" dirty="0"/>
              <a:t> di </a:t>
            </a:r>
            <a:r>
              <a:rPr lang="en-US" sz="2000" b="1" dirty="0" err="1"/>
              <a:t>abad</a:t>
            </a:r>
            <a:r>
              <a:rPr lang="en-US" sz="2000" b="1" dirty="0"/>
              <a:t> 21</a:t>
            </a:r>
            <a:r>
              <a:rPr lang="en-US" sz="2000" dirty="0"/>
              <a:t>. </a:t>
            </a:r>
            <a:r>
              <a:rPr lang="en-US" sz="2000" dirty="0" err="1"/>
              <a:t>meliputi</a:t>
            </a:r>
            <a:r>
              <a:rPr lang="en-US" sz="2000" dirty="0"/>
              <a:t> 6 </a:t>
            </a:r>
            <a:r>
              <a:rPr lang="en-US" sz="2000" dirty="0" err="1"/>
              <a:t>dimensi</a:t>
            </a:r>
            <a:r>
              <a:rPr lang="en-US" sz="2000" dirty="0"/>
              <a:t> </a:t>
            </a:r>
            <a:r>
              <a:rPr lang="en-US" sz="2000" dirty="0" err="1"/>
              <a:t>kompetensi</a:t>
            </a:r>
            <a:r>
              <a:rPr lang="en-US" sz="2000" dirty="0"/>
              <a:t> </a:t>
            </a:r>
            <a:r>
              <a:rPr lang="en-US" sz="2000" dirty="0" err="1"/>
              <a:t>yaitu</a:t>
            </a:r>
            <a:r>
              <a:rPr lang="en-US" sz="2000" dirty="0"/>
              <a:t>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3A5079-1450-0F9A-5E34-F5E4BDF402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0" t="11699" r="9722" b="26666"/>
          <a:stretch/>
        </p:blipFill>
        <p:spPr>
          <a:xfrm>
            <a:off x="6624280" y="2524833"/>
            <a:ext cx="5017189" cy="415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9530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Google Shape;552;p11"/>
          <p:cNvPicPr preferRelativeResize="0"/>
          <p:nvPr/>
        </p:nvPicPr>
        <p:blipFill rotWithShape="1">
          <a:blip r:embed="rId3">
            <a:alphaModFix/>
          </a:blip>
          <a:srcRect l="-56330" t="-12214" r="56330" b="14260"/>
          <a:stretch/>
        </p:blipFill>
        <p:spPr>
          <a:xfrm flipH="1">
            <a:off x="0" y="425274"/>
            <a:ext cx="1049693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11"/>
          <p:cNvSpPr/>
          <p:nvPr/>
        </p:nvSpPr>
        <p:spPr>
          <a:xfrm rot="-5400000" flipH="1">
            <a:off x="4376185" y="-1431849"/>
            <a:ext cx="6392833" cy="9238800"/>
          </a:xfrm>
          <a:prstGeom prst="flowChartManualInpu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11"/>
          <p:cNvSpPr txBox="1"/>
          <p:nvPr/>
        </p:nvSpPr>
        <p:spPr>
          <a:xfrm>
            <a:off x="0" y="-8867"/>
            <a:ext cx="12192000" cy="8724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2100"/>
            </a:pPr>
            <a:r>
              <a:rPr lang="en" sz="2400" b="1" dirty="0" err="1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Tema-tema</a:t>
            </a:r>
            <a:r>
              <a:rPr lang="en" sz="2400" b="1" dirty="0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 Utama </a:t>
            </a:r>
            <a:r>
              <a:rPr lang="en" sz="2400" b="1" dirty="0" err="1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r>
              <a:rPr lang="en" sz="2400" b="1" dirty="0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400" b="1" dirty="0" err="1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Berbasis</a:t>
            </a:r>
            <a:r>
              <a:rPr lang="en" sz="2400" b="1" dirty="0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400" b="1" dirty="0" err="1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Projek</a:t>
            </a:r>
            <a:endParaRPr lang="en" sz="2400" b="1" dirty="0">
              <a:solidFill>
                <a:srgbClr val="17406D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2100"/>
            </a:pPr>
            <a:r>
              <a:rPr lang="en-ID" sz="2400" b="1" dirty="0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" sz="2400" b="1" dirty="0" err="1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enguatan</a:t>
            </a:r>
            <a:r>
              <a:rPr lang="en" sz="2400" b="1" dirty="0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400" b="1" dirty="0" err="1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Profil</a:t>
            </a:r>
            <a:r>
              <a:rPr lang="en" sz="2400" b="1" dirty="0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400" b="1" dirty="0" err="1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Pelajar</a:t>
            </a:r>
            <a:r>
              <a:rPr lang="en" sz="2400" b="1" dirty="0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 Pancasila </a:t>
            </a:r>
            <a:r>
              <a:rPr lang="en" sz="2400" b="1" dirty="0" err="1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Rahmatan</a:t>
            </a:r>
            <a:r>
              <a:rPr lang="en" sz="2400" b="1" dirty="0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 Lil </a:t>
            </a:r>
            <a:r>
              <a:rPr lang="en" sz="2400" b="1" dirty="0" err="1">
                <a:solidFill>
                  <a:srgbClr val="17406D"/>
                </a:solidFill>
                <a:latin typeface="Arial"/>
                <a:ea typeface="Arial"/>
                <a:cs typeface="Arial"/>
                <a:sym typeface="Arial"/>
              </a:rPr>
              <a:t>Alamin</a:t>
            </a:r>
            <a:endParaRPr sz="2400" b="1" dirty="0">
              <a:solidFill>
                <a:srgbClr val="17406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11"/>
          <p:cNvSpPr txBox="1">
            <a:spLocks noGrp="1"/>
          </p:cNvSpPr>
          <p:nvPr>
            <p:ph type="body" idx="1"/>
          </p:nvPr>
        </p:nvSpPr>
        <p:spPr>
          <a:xfrm>
            <a:off x="228600" y="1143000"/>
            <a:ext cx="5257800" cy="35868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en" sz="1800" dirty="0" err="1">
                <a:solidFill>
                  <a:srgbClr val="002060"/>
                </a:solidFill>
              </a:rPr>
              <a:t>Pemerintah</a:t>
            </a:r>
            <a:r>
              <a:rPr lang="en" sz="1800" dirty="0">
                <a:solidFill>
                  <a:srgbClr val="002060"/>
                </a:solidFill>
              </a:rPr>
              <a:t> </a:t>
            </a:r>
            <a:r>
              <a:rPr lang="en" sz="1800" dirty="0" err="1">
                <a:solidFill>
                  <a:srgbClr val="002060"/>
                </a:solidFill>
              </a:rPr>
              <a:t>menyediakan</a:t>
            </a:r>
            <a:r>
              <a:rPr lang="en" sz="1800" dirty="0">
                <a:solidFill>
                  <a:srgbClr val="002060"/>
                </a:solidFill>
              </a:rPr>
              <a:t> 7 </a:t>
            </a:r>
            <a:r>
              <a:rPr lang="en" sz="1800" dirty="0" err="1">
                <a:solidFill>
                  <a:srgbClr val="002060"/>
                </a:solidFill>
              </a:rPr>
              <a:t>tema</a:t>
            </a:r>
            <a:r>
              <a:rPr lang="en" sz="1800" dirty="0">
                <a:solidFill>
                  <a:srgbClr val="002060"/>
                </a:solidFill>
              </a:rPr>
              <a:t> </a:t>
            </a:r>
            <a:r>
              <a:rPr lang="en" sz="1800" dirty="0" err="1">
                <a:solidFill>
                  <a:srgbClr val="002060"/>
                </a:solidFill>
              </a:rPr>
              <a:t>utama</a:t>
            </a:r>
            <a:r>
              <a:rPr lang="en" sz="1800" dirty="0">
                <a:solidFill>
                  <a:srgbClr val="002060"/>
                </a:solidFill>
              </a:rPr>
              <a:t> yang </a:t>
            </a:r>
            <a:r>
              <a:rPr lang="en" sz="1800" dirty="0" err="1">
                <a:solidFill>
                  <a:srgbClr val="002060"/>
                </a:solidFill>
              </a:rPr>
              <a:t>dapat</a:t>
            </a:r>
            <a:r>
              <a:rPr lang="en" sz="1800" dirty="0">
                <a:solidFill>
                  <a:srgbClr val="002060"/>
                </a:solidFill>
              </a:rPr>
              <a:t>  </a:t>
            </a:r>
            <a:r>
              <a:rPr lang="en" sz="1800" dirty="0" err="1">
                <a:solidFill>
                  <a:srgbClr val="002060"/>
                </a:solidFill>
              </a:rPr>
              <a:t>dikembangkan</a:t>
            </a:r>
            <a:r>
              <a:rPr lang="en" sz="1800" dirty="0">
                <a:solidFill>
                  <a:srgbClr val="002060"/>
                </a:solidFill>
              </a:rPr>
              <a:t> oleh madrasah </a:t>
            </a:r>
            <a:r>
              <a:rPr lang="en" sz="1800" dirty="0" err="1">
                <a:solidFill>
                  <a:srgbClr val="002060"/>
                </a:solidFill>
              </a:rPr>
              <a:t>dalam</a:t>
            </a:r>
            <a:r>
              <a:rPr lang="en" sz="1800" dirty="0">
                <a:solidFill>
                  <a:srgbClr val="002060"/>
                </a:solidFill>
              </a:rPr>
              <a:t> </a:t>
            </a:r>
            <a:r>
              <a:rPr lang="en" sz="1800" dirty="0" err="1">
                <a:solidFill>
                  <a:srgbClr val="002060"/>
                </a:solidFill>
              </a:rPr>
              <a:t>penguatan</a:t>
            </a:r>
            <a:r>
              <a:rPr lang="en" sz="1800" dirty="0">
                <a:solidFill>
                  <a:srgbClr val="002060"/>
                </a:solidFill>
              </a:rPr>
              <a:t> </a:t>
            </a:r>
            <a:r>
              <a:rPr lang="en" sz="1800" dirty="0" err="1">
                <a:solidFill>
                  <a:srgbClr val="002060"/>
                </a:solidFill>
              </a:rPr>
              <a:t>profil</a:t>
            </a:r>
            <a:r>
              <a:rPr lang="en" sz="1800" dirty="0">
                <a:solidFill>
                  <a:srgbClr val="002060"/>
                </a:solidFill>
              </a:rPr>
              <a:t> </a:t>
            </a:r>
            <a:r>
              <a:rPr lang="en" sz="1800" dirty="0" err="1">
                <a:solidFill>
                  <a:srgbClr val="002060"/>
                </a:solidFill>
              </a:rPr>
              <a:t>pelajar</a:t>
            </a:r>
            <a:r>
              <a:rPr lang="en" sz="1800" dirty="0">
                <a:solidFill>
                  <a:srgbClr val="002060"/>
                </a:solidFill>
              </a:rPr>
              <a:t> </a:t>
            </a:r>
            <a:r>
              <a:rPr lang="en-ID" sz="1800" dirty="0">
                <a:solidFill>
                  <a:srgbClr val="002060"/>
                </a:solidFill>
              </a:rPr>
              <a:t>P</a:t>
            </a:r>
            <a:r>
              <a:rPr lang="en" sz="1800" dirty="0" err="1">
                <a:solidFill>
                  <a:srgbClr val="002060"/>
                </a:solidFill>
              </a:rPr>
              <a:t>ancasila</a:t>
            </a:r>
            <a:r>
              <a:rPr lang="en" sz="1800" dirty="0">
                <a:solidFill>
                  <a:srgbClr val="002060"/>
                </a:solidFill>
              </a:rPr>
              <a:t> </a:t>
            </a:r>
            <a:r>
              <a:rPr lang="en" sz="1800" dirty="0" err="1">
                <a:solidFill>
                  <a:srgbClr val="002060"/>
                </a:solidFill>
              </a:rPr>
              <a:t>sbb</a:t>
            </a:r>
            <a:r>
              <a:rPr lang="en" sz="1800" dirty="0">
                <a:solidFill>
                  <a:srgbClr val="002060"/>
                </a:solidFill>
              </a:rPr>
              <a:t>;</a:t>
            </a:r>
          </a:p>
          <a:p>
            <a:pPr marL="317500" indent="-317500" rtl="0">
              <a:lnSpc>
                <a:spcPct val="100000"/>
              </a:lnSpc>
              <a:buFont typeface="+mj-lt"/>
              <a:buAutoNum type="arabicPeriod"/>
            </a:pPr>
            <a:r>
              <a:rPr lang="en" sz="1800" dirty="0" err="1">
                <a:solidFill>
                  <a:srgbClr val="002060"/>
                </a:solidFill>
              </a:rPr>
              <a:t>Bangunlah</a:t>
            </a:r>
            <a:r>
              <a:rPr lang="en" sz="1800" dirty="0">
                <a:solidFill>
                  <a:srgbClr val="002060"/>
                </a:solidFill>
              </a:rPr>
              <a:t> Jiwa dan </a:t>
            </a:r>
            <a:r>
              <a:rPr lang="en" sz="1800" dirty="0" err="1">
                <a:solidFill>
                  <a:srgbClr val="002060"/>
                </a:solidFill>
              </a:rPr>
              <a:t>Raganya</a:t>
            </a:r>
            <a:endParaRPr lang="en" sz="1800" dirty="0">
              <a:solidFill>
                <a:srgbClr val="002060"/>
              </a:solidFill>
            </a:endParaRPr>
          </a:p>
          <a:p>
            <a:pPr marL="317500" indent="-317500" rtl="0">
              <a:lnSpc>
                <a:spcPct val="100000"/>
              </a:lnSpc>
              <a:buFont typeface="+mj-lt"/>
              <a:buAutoNum type="arabicPeriod"/>
            </a:pPr>
            <a:r>
              <a:rPr lang="en" sz="1800" dirty="0" err="1">
                <a:solidFill>
                  <a:srgbClr val="002060"/>
                </a:solidFill>
              </a:rPr>
              <a:t>Berekayasa</a:t>
            </a:r>
            <a:r>
              <a:rPr lang="en" sz="1800" dirty="0">
                <a:solidFill>
                  <a:srgbClr val="002060"/>
                </a:solidFill>
              </a:rPr>
              <a:t> dan </a:t>
            </a:r>
            <a:r>
              <a:rPr lang="en" sz="1800" dirty="0" err="1">
                <a:solidFill>
                  <a:srgbClr val="002060"/>
                </a:solidFill>
              </a:rPr>
              <a:t>Berteknologi</a:t>
            </a:r>
            <a:r>
              <a:rPr lang="en" sz="1800" dirty="0">
                <a:solidFill>
                  <a:srgbClr val="002060"/>
                </a:solidFill>
              </a:rPr>
              <a:t> </a:t>
            </a:r>
            <a:r>
              <a:rPr lang="en" sz="1800" dirty="0" err="1">
                <a:solidFill>
                  <a:srgbClr val="002060"/>
                </a:solidFill>
              </a:rPr>
              <a:t>untuk</a:t>
            </a:r>
            <a:r>
              <a:rPr lang="en" sz="1800" dirty="0">
                <a:solidFill>
                  <a:srgbClr val="002060"/>
                </a:solidFill>
              </a:rPr>
              <a:t> </a:t>
            </a:r>
            <a:r>
              <a:rPr lang="en" sz="1800" dirty="0" err="1">
                <a:solidFill>
                  <a:srgbClr val="002060"/>
                </a:solidFill>
              </a:rPr>
              <a:t>Membangun</a:t>
            </a:r>
            <a:r>
              <a:rPr lang="en" sz="1800" dirty="0">
                <a:solidFill>
                  <a:srgbClr val="002060"/>
                </a:solidFill>
              </a:rPr>
              <a:t> NKRI</a:t>
            </a:r>
          </a:p>
          <a:p>
            <a:pPr marL="317500" indent="-317500" rtl="0">
              <a:lnSpc>
                <a:spcPct val="100000"/>
              </a:lnSpc>
              <a:buFont typeface="+mj-lt"/>
              <a:buAutoNum type="arabicPeriod"/>
            </a:pPr>
            <a:r>
              <a:rPr lang="en" sz="1800" dirty="0" err="1">
                <a:solidFill>
                  <a:srgbClr val="002060"/>
                </a:solidFill>
              </a:rPr>
              <a:t>Bhinneka</a:t>
            </a:r>
            <a:r>
              <a:rPr lang="en" sz="1800" dirty="0">
                <a:solidFill>
                  <a:srgbClr val="002060"/>
                </a:solidFill>
              </a:rPr>
              <a:t> Tunggal </a:t>
            </a:r>
            <a:r>
              <a:rPr lang="en" sz="1800" dirty="0" err="1">
                <a:solidFill>
                  <a:srgbClr val="002060"/>
                </a:solidFill>
              </a:rPr>
              <a:t>Ika</a:t>
            </a:r>
            <a:endParaRPr lang="en" sz="1800" dirty="0">
              <a:solidFill>
                <a:srgbClr val="002060"/>
              </a:solidFill>
            </a:endParaRPr>
          </a:p>
          <a:p>
            <a:pPr marL="317500" indent="-317500" rtl="0">
              <a:lnSpc>
                <a:spcPct val="100000"/>
              </a:lnSpc>
              <a:buFont typeface="+mj-lt"/>
              <a:buAutoNum type="arabicPeriod"/>
            </a:pPr>
            <a:r>
              <a:rPr lang="en" sz="1800" dirty="0">
                <a:solidFill>
                  <a:srgbClr val="002060"/>
                </a:solidFill>
              </a:rPr>
              <a:t>Gaya </a:t>
            </a:r>
            <a:r>
              <a:rPr lang="en" sz="1800" dirty="0" err="1">
                <a:solidFill>
                  <a:srgbClr val="002060"/>
                </a:solidFill>
              </a:rPr>
              <a:t>Hidup</a:t>
            </a:r>
            <a:r>
              <a:rPr lang="en" sz="1800" dirty="0">
                <a:solidFill>
                  <a:srgbClr val="002060"/>
                </a:solidFill>
              </a:rPr>
              <a:t> </a:t>
            </a:r>
            <a:r>
              <a:rPr lang="en" sz="1800" dirty="0" err="1">
                <a:solidFill>
                  <a:srgbClr val="002060"/>
                </a:solidFill>
              </a:rPr>
              <a:t>Berkelanjutan</a:t>
            </a:r>
            <a:endParaRPr lang="en" sz="1800" dirty="0">
              <a:solidFill>
                <a:srgbClr val="002060"/>
              </a:solidFill>
            </a:endParaRPr>
          </a:p>
          <a:p>
            <a:pPr marL="317500" indent="-317500" rtl="0">
              <a:lnSpc>
                <a:spcPct val="100000"/>
              </a:lnSpc>
              <a:buFont typeface="+mj-lt"/>
              <a:buAutoNum type="arabicPeriod"/>
            </a:pPr>
            <a:r>
              <a:rPr lang="en" sz="1800" dirty="0" err="1">
                <a:solidFill>
                  <a:srgbClr val="002060"/>
                </a:solidFill>
              </a:rPr>
              <a:t>Kearifan</a:t>
            </a:r>
            <a:r>
              <a:rPr lang="en" sz="1800" dirty="0">
                <a:solidFill>
                  <a:srgbClr val="002060"/>
                </a:solidFill>
              </a:rPr>
              <a:t> </a:t>
            </a:r>
            <a:r>
              <a:rPr lang="en" sz="1800" dirty="0" err="1">
                <a:solidFill>
                  <a:srgbClr val="002060"/>
                </a:solidFill>
              </a:rPr>
              <a:t>Lokal</a:t>
            </a:r>
            <a:endParaRPr lang="en" sz="1800" dirty="0">
              <a:solidFill>
                <a:srgbClr val="002060"/>
              </a:solidFill>
            </a:endParaRPr>
          </a:p>
          <a:p>
            <a:pPr marL="317500" indent="-317500" rtl="0">
              <a:lnSpc>
                <a:spcPct val="100000"/>
              </a:lnSpc>
              <a:buFont typeface="+mj-lt"/>
              <a:buAutoNum type="arabicPeriod"/>
            </a:pPr>
            <a:r>
              <a:rPr lang="en" sz="1800" dirty="0" err="1">
                <a:solidFill>
                  <a:srgbClr val="002060"/>
                </a:solidFill>
              </a:rPr>
              <a:t>Kewirausahaan</a:t>
            </a:r>
            <a:endParaRPr lang="en" sz="1800" dirty="0">
              <a:solidFill>
                <a:srgbClr val="002060"/>
              </a:solidFill>
            </a:endParaRPr>
          </a:p>
          <a:p>
            <a:pPr marL="317500" indent="-317500" rtl="0">
              <a:lnSpc>
                <a:spcPct val="100000"/>
              </a:lnSpc>
              <a:buFont typeface="+mj-lt"/>
              <a:buAutoNum type="arabicPeriod"/>
            </a:pPr>
            <a:r>
              <a:rPr lang="en" sz="1800" dirty="0" err="1">
                <a:solidFill>
                  <a:srgbClr val="002060"/>
                </a:solidFill>
              </a:rPr>
              <a:t>Suara</a:t>
            </a:r>
            <a:r>
              <a:rPr lang="en" sz="1800" dirty="0">
                <a:solidFill>
                  <a:srgbClr val="002060"/>
                </a:solidFill>
              </a:rPr>
              <a:t> </a:t>
            </a:r>
            <a:r>
              <a:rPr lang="en" sz="1800" dirty="0" err="1">
                <a:solidFill>
                  <a:srgbClr val="002060"/>
                </a:solidFill>
              </a:rPr>
              <a:t>Demokrasi</a:t>
            </a:r>
            <a:endParaRPr sz="1800" b="1" dirty="0">
              <a:solidFill>
                <a:srgbClr val="002060"/>
              </a:solidFill>
            </a:endParaRPr>
          </a:p>
        </p:txBody>
      </p:sp>
      <p:sp>
        <p:nvSpPr>
          <p:cNvPr id="8" name="Google Shape;556;p11">
            <a:extLst>
              <a:ext uri="{FF2B5EF4-FFF2-40B4-BE49-F238E27FC236}">
                <a16:creationId xmlns:a16="http://schemas.microsoft.com/office/drawing/2014/main" id="{50D1E88C-7C09-27F7-9947-A24EE64E2F23}"/>
              </a:ext>
            </a:extLst>
          </p:cNvPr>
          <p:cNvSpPr txBox="1">
            <a:spLocks/>
          </p:cNvSpPr>
          <p:nvPr/>
        </p:nvSpPr>
        <p:spPr>
          <a:xfrm>
            <a:off x="6235705" y="1061853"/>
            <a:ext cx="5731603" cy="40435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 b="1" i="0">
                <a:solidFill>
                  <a:srgbClr val="284F7C"/>
                </a:solidFill>
                <a:latin typeface="Carlito"/>
                <a:ea typeface="+mn-ea"/>
                <a:cs typeface="Carlito"/>
              </a:defRPr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latin typeface="+mn-lt"/>
                <a:ea typeface="+mn-ea"/>
                <a:cs typeface="+mn-cs"/>
              </a:defRPr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latin typeface="+mn-lt"/>
                <a:ea typeface="+mn-ea"/>
                <a:cs typeface="+mn-cs"/>
              </a:defRPr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latin typeface="+mn-lt"/>
                <a:ea typeface="+mn-ea"/>
                <a:cs typeface="+mn-cs"/>
              </a:defRPr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latin typeface="+mn-lt"/>
                <a:ea typeface="+mn-ea"/>
                <a:cs typeface="+mn-cs"/>
              </a:defRPr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latin typeface="+mn-lt"/>
                <a:ea typeface="+mn-ea"/>
                <a:cs typeface="+mn-cs"/>
              </a:defRPr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latin typeface="+mn-lt"/>
                <a:ea typeface="+mn-ea"/>
                <a:cs typeface="+mn-cs"/>
              </a:defRPr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latin typeface="+mn-lt"/>
                <a:ea typeface="+mn-ea"/>
                <a:cs typeface="+mn-cs"/>
              </a:defRPr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20000"/>
              </a:lnSpc>
              <a:buFontTx/>
              <a:buNone/>
            </a:pPr>
            <a:r>
              <a:rPr lang="en-ID" kern="0" dirty="0" err="1">
                <a:solidFill>
                  <a:srgbClr val="002060"/>
                </a:solidFill>
                <a:latin typeface="+mn-lt"/>
              </a:rPr>
              <a:t>Pemerintah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menyediakan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10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tema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yang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dapat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dikembangkan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oleh madrasah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dalam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penguatan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profil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pelajar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Rahmatan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lil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Alamin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. 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Tema-tema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yang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dapat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dipilih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sbb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:</a:t>
            </a:r>
          </a:p>
          <a:p>
            <a:pPr marL="380990" indent="-287859" rtl="0">
              <a:lnSpc>
                <a:spcPct val="120000"/>
              </a:lnSpc>
              <a:buClr>
                <a:srgbClr val="002060"/>
              </a:buClr>
              <a:buSzPts val="1600"/>
              <a:buFontTx/>
              <a:buAutoNum type="arabicPeriod"/>
            </a:pPr>
            <a:r>
              <a:rPr lang="en-ID" kern="0" dirty="0" err="1">
                <a:solidFill>
                  <a:srgbClr val="002060"/>
                </a:solidFill>
                <a:latin typeface="+mn-lt"/>
              </a:rPr>
              <a:t>Berkeadaban</a:t>
            </a:r>
            <a:endParaRPr lang="en-ID" kern="0" dirty="0">
              <a:solidFill>
                <a:srgbClr val="002060"/>
              </a:solidFill>
              <a:latin typeface="+mn-lt"/>
            </a:endParaRPr>
          </a:p>
          <a:p>
            <a:pPr marL="380990" indent="-287859" rtl="0">
              <a:lnSpc>
                <a:spcPct val="120000"/>
              </a:lnSpc>
              <a:buClr>
                <a:srgbClr val="002060"/>
              </a:buClr>
              <a:buSzPts val="1600"/>
              <a:buFontTx/>
              <a:buAutoNum type="arabicPeriod"/>
            </a:pPr>
            <a:r>
              <a:rPr lang="en-ID" kern="0" dirty="0" err="1">
                <a:solidFill>
                  <a:srgbClr val="002060"/>
                </a:solidFill>
                <a:latin typeface="+mn-lt"/>
              </a:rPr>
              <a:t>Keteladanan</a:t>
            </a:r>
            <a:endParaRPr lang="en-ID" kern="0" dirty="0">
              <a:solidFill>
                <a:srgbClr val="002060"/>
              </a:solidFill>
              <a:latin typeface="+mn-lt"/>
            </a:endParaRPr>
          </a:p>
          <a:p>
            <a:pPr marL="380990" indent="-287859" rtl="0">
              <a:lnSpc>
                <a:spcPct val="120000"/>
              </a:lnSpc>
              <a:buClr>
                <a:srgbClr val="002060"/>
              </a:buClr>
              <a:buSzPts val="1600"/>
              <a:buFontTx/>
              <a:buAutoNum type="arabicPeriod"/>
            </a:pPr>
            <a:r>
              <a:rPr lang="en-ID" kern="0" dirty="0" err="1">
                <a:solidFill>
                  <a:srgbClr val="002060"/>
                </a:solidFill>
                <a:latin typeface="+mn-lt"/>
              </a:rPr>
              <a:t>Kewarganegaraan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dan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kebangsaan</a:t>
            </a:r>
            <a:endParaRPr lang="en-ID" kern="0" dirty="0">
              <a:solidFill>
                <a:srgbClr val="002060"/>
              </a:solidFill>
              <a:latin typeface="+mn-lt"/>
            </a:endParaRPr>
          </a:p>
          <a:p>
            <a:pPr marL="380990" indent="-287859" rtl="0">
              <a:lnSpc>
                <a:spcPct val="120000"/>
              </a:lnSpc>
              <a:buClr>
                <a:srgbClr val="002060"/>
              </a:buClr>
              <a:buSzPts val="1600"/>
              <a:buFontTx/>
              <a:buAutoNum type="arabicPeriod"/>
            </a:pPr>
            <a:r>
              <a:rPr lang="en-ID" kern="0" dirty="0" err="1">
                <a:solidFill>
                  <a:srgbClr val="002060"/>
                </a:solidFill>
                <a:latin typeface="+mn-lt"/>
              </a:rPr>
              <a:t>Mengambil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jalan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tengah</a:t>
            </a:r>
            <a:endParaRPr lang="en-ID" kern="0" dirty="0">
              <a:solidFill>
                <a:srgbClr val="002060"/>
              </a:solidFill>
              <a:latin typeface="+mn-lt"/>
            </a:endParaRPr>
          </a:p>
          <a:p>
            <a:pPr marL="380990" indent="-287859" rtl="0">
              <a:lnSpc>
                <a:spcPct val="120000"/>
              </a:lnSpc>
              <a:buClr>
                <a:srgbClr val="002060"/>
              </a:buClr>
              <a:buSzPts val="1600"/>
              <a:buFontTx/>
              <a:buAutoNum type="arabicPeriod"/>
            </a:pPr>
            <a:r>
              <a:rPr lang="en-ID" kern="0" dirty="0" err="1">
                <a:solidFill>
                  <a:srgbClr val="002060"/>
                </a:solidFill>
                <a:latin typeface="+mn-lt"/>
              </a:rPr>
              <a:t>Berimbang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</a:t>
            </a:r>
          </a:p>
          <a:p>
            <a:pPr marL="380990" indent="-287859" rtl="0">
              <a:lnSpc>
                <a:spcPct val="120000"/>
              </a:lnSpc>
              <a:buClr>
                <a:srgbClr val="002060"/>
              </a:buClr>
              <a:buSzPts val="1600"/>
              <a:buFontTx/>
              <a:buAutoNum type="arabicPeriod"/>
            </a:pPr>
            <a:r>
              <a:rPr lang="en-ID" kern="0" dirty="0" err="1">
                <a:solidFill>
                  <a:srgbClr val="002060"/>
                </a:solidFill>
                <a:latin typeface="+mn-lt"/>
              </a:rPr>
              <a:t>Lurus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dan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tegas</a:t>
            </a:r>
            <a:endParaRPr lang="en-ID" kern="0" dirty="0">
              <a:solidFill>
                <a:srgbClr val="002060"/>
              </a:solidFill>
              <a:latin typeface="+mn-lt"/>
            </a:endParaRPr>
          </a:p>
          <a:p>
            <a:pPr marL="380990" indent="-287859" rtl="0">
              <a:lnSpc>
                <a:spcPct val="120000"/>
              </a:lnSpc>
              <a:buClr>
                <a:srgbClr val="002060"/>
              </a:buClr>
              <a:buSzPts val="1600"/>
              <a:buFontTx/>
              <a:buAutoNum type="arabicPeriod"/>
            </a:pPr>
            <a:r>
              <a:rPr lang="en-ID" kern="0" dirty="0" err="1">
                <a:solidFill>
                  <a:srgbClr val="002060"/>
                </a:solidFill>
                <a:latin typeface="+mn-lt"/>
              </a:rPr>
              <a:t>Kesetaraan</a:t>
            </a:r>
            <a:endParaRPr lang="en-ID" kern="0" dirty="0">
              <a:solidFill>
                <a:srgbClr val="002060"/>
              </a:solidFill>
              <a:latin typeface="+mn-lt"/>
            </a:endParaRPr>
          </a:p>
          <a:p>
            <a:pPr marL="380990" indent="-287859" rtl="0">
              <a:lnSpc>
                <a:spcPct val="120000"/>
              </a:lnSpc>
              <a:buClr>
                <a:srgbClr val="002060"/>
              </a:buClr>
              <a:buSzPts val="1600"/>
              <a:buFontTx/>
              <a:buAutoNum type="arabicPeriod"/>
            </a:pPr>
            <a:r>
              <a:rPr lang="en-ID" kern="0" dirty="0" err="1">
                <a:solidFill>
                  <a:srgbClr val="002060"/>
                </a:solidFill>
                <a:latin typeface="+mn-lt"/>
              </a:rPr>
              <a:t>Musyawarah</a:t>
            </a:r>
            <a:endParaRPr lang="en-ID" kern="0" dirty="0">
              <a:solidFill>
                <a:srgbClr val="002060"/>
              </a:solidFill>
              <a:latin typeface="+mn-lt"/>
            </a:endParaRPr>
          </a:p>
          <a:p>
            <a:pPr marL="380990" indent="-287859" rtl="0">
              <a:lnSpc>
                <a:spcPct val="120000"/>
              </a:lnSpc>
              <a:buClr>
                <a:srgbClr val="002060"/>
              </a:buClr>
              <a:buSzPts val="1600"/>
              <a:buFontTx/>
              <a:buAutoNum type="arabicPeriod"/>
            </a:pPr>
            <a:r>
              <a:rPr lang="en-ID" kern="0" dirty="0" err="1">
                <a:solidFill>
                  <a:srgbClr val="002060"/>
                </a:solidFill>
                <a:latin typeface="+mn-lt"/>
              </a:rPr>
              <a:t>Toleransi</a:t>
            </a:r>
            <a:endParaRPr lang="en-ID" kern="0" dirty="0">
              <a:solidFill>
                <a:srgbClr val="002060"/>
              </a:solidFill>
              <a:latin typeface="+mn-lt"/>
            </a:endParaRPr>
          </a:p>
          <a:p>
            <a:pPr marL="380990" indent="-287859" rtl="0">
              <a:lnSpc>
                <a:spcPct val="120000"/>
              </a:lnSpc>
              <a:buClr>
                <a:srgbClr val="002060"/>
              </a:buClr>
              <a:buSzPts val="1600"/>
              <a:buFontTx/>
              <a:buAutoNum type="arabicPeriod"/>
            </a:pPr>
            <a:r>
              <a:rPr lang="en-ID" kern="0" dirty="0" err="1">
                <a:solidFill>
                  <a:srgbClr val="002060"/>
                </a:solidFill>
                <a:latin typeface="+mn-lt"/>
              </a:rPr>
              <a:t>Dinamis</a:t>
            </a:r>
            <a:r>
              <a:rPr lang="en-ID" kern="0" dirty="0">
                <a:solidFill>
                  <a:srgbClr val="002060"/>
                </a:solidFill>
                <a:latin typeface="+mn-lt"/>
              </a:rPr>
              <a:t> dan </a:t>
            </a:r>
            <a:r>
              <a:rPr lang="en-ID" kern="0" dirty="0" err="1">
                <a:solidFill>
                  <a:srgbClr val="002060"/>
                </a:solidFill>
                <a:latin typeface="+mn-lt"/>
              </a:rPr>
              <a:t>inovatif</a:t>
            </a:r>
            <a:endParaRPr lang="en-ID" kern="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7051AC-F6F1-3986-456E-09C3417CAF2A}"/>
              </a:ext>
            </a:extLst>
          </p:cNvPr>
          <p:cNvSpPr/>
          <p:nvPr/>
        </p:nvSpPr>
        <p:spPr>
          <a:xfrm>
            <a:off x="990600" y="5285317"/>
            <a:ext cx="9829800" cy="14003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Pelaksanaan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projek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penguatan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profil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pelajar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Pancasila </a:t>
            </a:r>
            <a:r>
              <a:rPr lang="en-ID" sz="1700" i="1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Rahmatan</a:t>
            </a:r>
            <a:r>
              <a:rPr lang="en-ID" sz="1700" i="1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Lil </a:t>
            </a:r>
            <a:r>
              <a:rPr lang="en-ID" sz="1700" i="1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Alamin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dalam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bentuk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kegiatan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kokurikuler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/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ekstrakurikuler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dilakukan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secara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fleksibel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,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dari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segi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muatan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,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kegiatan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, dan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waktu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pelaksanaan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spc="-5" dirty="0" err="1">
                <a:cs typeface="Carlito"/>
              </a:rPr>
              <a:t>Pemerintah</a:t>
            </a:r>
            <a:r>
              <a:rPr lang="en-GB" sz="1700" spc="-5" dirty="0">
                <a:cs typeface="Carlito"/>
              </a:rPr>
              <a:t> </a:t>
            </a:r>
            <a:r>
              <a:rPr lang="en-GB" sz="1700" spc="-5" dirty="0" err="1">
                <a:cs typeface="Carlito"/>
              </a:rPr>
              <a:t>menyiapkan</a:t>
            </a:r>
            <a:r>
              <a:rPr lang="en-GB" sz="1700" spc="-5" dirty="0">
                <a:cs typeface="Carlito"/>
              </a:rPr>
              <a:t> </a:t>
            </a:r>
            <a:r>
              <a:rPr lang="en-GB" sz="1700" spc="-5" dirty="0" err="1">
                <a:cs typeface="Carlito"/>
              </a:rPr>
              <a:t>beberapa</a:t>
            </a:r>
            <a:r>
              <a:rPr lang="en-GB" sz="1700" spc="-5" dirty="0">
                <a:cs typeface="Carlito"/>
              </a:rPr>
              <a:t> </a:t>
            </a:r>
            <a:r>
              <a:rPr lang="en-GB" sz="1700" spc="-5" dirty="0" err="1">
                <a:cs typeface="Carlito"/>
              </a:rPr>
              <a:t>tema</a:t>
            </a:r>
            <a:r>
              <a:rPr lang="en-GB" sz="1700" spc="-5" dirty="0">
                <a:cs typeface="Carlito"/>
              </a:rPr>
              <a:t>, madrasah </a:t>
            </a:r>
            <a:r>
              <a:rPr lang="en-GB" sz="1700" spc="-5" dirty="0" err="1">
                <a:cs typeface="Carlito"/>
              </a:rPr>
              <a:t>dapat</a:t>
            </a:r>
            <a:r>
              <a:rPr lang="en-GB" sz="1700" spc="-5" dirty="0">
                <a:cs typeface="Carlito"/>
              </a:rPr>
              <a:t> </a:t>
            </a:r>
            <a:r>
              <a:rPr lang="en-GB" sz="1700" spc="-5" dirty="0" err="1">
                <a:cs typeface="Carlito"/>
              </a:rPr>
              <a:t>mengembangkan</a:t>
            </a:r>
            <a:r>
              <a:rPr lang="en-GB" sz="1700" spc="-5" dirty="0">
                <a:cs typeface="Carlito"/>
              </a:rPr>
              <a:t>  </a:t>
            </a:r>
            <a:r>
              <a:rPr lang="en-GB" sz="1700" spc="-5" dirty="0" err="1">
                <a:cs typeface="Carlito"/>
              </a:rPr>
              <a:t>topik</a:t>
            </a:r>
            <a:r>
              <a:rPr lang="en-GB" sz="1700" spc="-5" dirty="0">
                <a:cs typeface="Carlito"/>
              </a:rPr>
              <a:t> </a:t>
            </a:r>
            <a:r>
              <a:rPr lang="en-GB" sz="1700" spc="-10" dirty="0">
                <a:cs typeface="Carlito"/>
              </a:rPr>
              <a:t>yang </a:t>
            </a:r>
            <a:r>
              <a:rPr lang="en-GB" sz="1700" dirty="0" err="1">
                <a:cs typeface="Carlito"/>
              </a:rPr>
              <a:t>lebih</a:t>
            </a:r>
            <a:r>
              <a:rPr lang="en-GB" sz="1700" dirty="0">
                <a:cs typeface="Carlito"/>
              </a:rPr>
              <a:t> </a:t>
            </a:r>
            <a:r>
              <a:rPr lang="en-GB" sz="1700" dirty="0" err="1">
                <a:cs typeface="Carlito"/>
              </a:rPr>
              <a:t>spesifik</a:t>
            </a:r>
            <a:r>
              <a:rPr lang="en-GB" sz="1700" dirty="0">
                <a:cs typeface="Carlito"/>
              </a:rPr>
              <a:t> </a:t>
            </a:r>
            <a:r>
              <a:rPr lang="en-GB" sz="1700" dirty="0" err="1">
                <a:cs typeface="Carlito"/>
              </a:rPr>
              <a:t>dari</a:t>
            </a:r>
            <a:r>
              <a:rPr lang="en-GB" sz="1700" dirty="0">
                <a:cs typeface="Carlito"/>
              </a:rPr>
              <a:t> </a:t>
            </a:r>
            <a:r>
              <a:rPr lang="en-GB" sz="1700" spc="-5" dirty="0" err="1">
                <a:cs typeface="Carlito"/>
              </a:rPr>
              <a:t>tema</a:t>
            </a:r>
            <a:r>
              <a:rPr lang="en-GB" sz="1700" spc="-5" dirty="0">
                <a:cs typeface="Carlito"/>
              </a:rPr>
              <a:t>  </a:t>
            </a:r>
            <a:r>
              <a:rPr lang="en-GB" sz="1700" spc="-5" dirty="0" err="1">
                <a:cs typeface="Carlito"/>
              </a:rPr>
              <a:t>tersebut</a:t>
            </a:r>
            <a:r>
              <a:rPr lang="en-GB" sz="1700" spc="-5" dirty="0">
                <a:cs typeface="Carlito"/>
              </a:rPr>
              <a:t>, </a:t>
            </a:r>
            <a:r>
              <a:rPr lang="en-GB" sz="1700" spc="-5" dirty="0" err="1">
                <a:cs typeface="Carlito"/>
              </a:rPr>
              <a:t>sesuai</a:t>
            </a:r>
            <a:r>
              <a:rPr lang="en-GB" sz="1700" spc="-5" dirty="0">
                <a:cs typeface="Carlito"/>
              </a:rPr>
              <a:t> </a:t>
            </a:r>
            <a:r>
              <a:rPr lang="en-GB" sz="1700" spc="-5" dirty="0" err="1">
                <a:cs typeface="Carlito"/>
              </a:rPr>
              <a:t>dengan</a:t>
            </a:r>
            <a:r>
              <a:rPr lang="en-GB" sz="1700" spc="-5" dirty="0">
                <a:cs typeface="Carlito"/>
              </a:rPr>
              <a:t> </a:t>
            </a:r>
            <a:r>
              <a:rPr lang="en-GB" sz="1700" dirty="0" err="1">
                <a:cs typeface="Carlito"/>
              </a:rPr>
              <a:t>tahap</a:t>
            </a:r>
            <a:r>
              <a:rPr lang="en-GB" sz="1700" spc="-95" dirty="0">
                <a:cs typeface="Carlito"/>
              </a:rPr>
              <a:t> </a:t>
            </a:r>
            <a:r>
              <a:rPr lang="en-GB" sz="1700" spc="-5" dirty="0" err="1">
                <a:cs typeface="Carlito"/>
              </a:rPr>
              <a:t>capaian</a:t>
            </a:r>
            <a:r>
              <a:rPr lang="en-GB" sz="1700" spc="-5" dirty="0">
                <a:cs typeface="Carlito"/>
              </a:rPr>
              <a:t>  </a:t>
            </a:r>
            <a:r>
              <a:rPr lang="en-GB" sz="1700" spc="-5" dirty="0" err="1">
                <a:cs typeface="Carlito"/>
              </a:rPr>
              <a:t>pembelajaran</a:t>
            </a:r>
            <a:r>
              <a:rPr lang="en-GB" sz="1700" spc="-30" dirty="0">
                <a:cs typeface="Carlito"/>
              </a:rPr>
              <a:t> </a:t>
            </a:r>
            <a:r>
              <a:rPr lang="en-GB" sz="1700" spc="-15" dirty="0" err="1">
                <a:cs typeface="Carlito"/>
              </a:rPr>
              <a:t>siswa</a:t>
            </a:r>
            <a:endParaRPr lang="en-ID" sz="1700" dirty="0">
              <a:solidFill>
                <a:srgbClr val="000000"/>
              </a:solidFill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Dalam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satu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tahun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pelajaran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madrasah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dapat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memilih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2-3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tema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projek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ID" sz="1700" dirty="0" err="1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tsb</a:t>
            </a:r>
            <a:r>
              <a:rPr lang="en-ID" sz="1700" dirty="0">
                <a:solidFill>
                  <a:srgbClr val="000000"/>
                </a:solidFill>
                <a:ea typeface="Bookman Old Style" panose="02050604050505020204" pitchFamily="18" charset="0"/>
                <a:cs typeface="Bookman Old Style" panose="02050604050505020204" pitchFamily="18" charset="0"/>
              </a:rPr>
              <a:t>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3476079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10006" y="6128067"/>
          <a:ext cx="1806574" cy="183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318623" y="788239"/>
            <a:ext cx="5085080" cy="43450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799"/>
              </a:lnSpc>
              <a:spcBef>
                <a:spcPts val="600"/>
              </a:spcBef>
              <a:spcAft>
                <a:spcPts val="600"/>
              </a:spcAft>
            </a:pPr>
            <a:r>
              <a:rPr sz="2200" spc="-10" dirty="0">
                <a:latin typeface="Carlito"/>
                <a:cs typeface="Carlito"/>
              </a:rPr>
              <a:t>Memperhatikan Pelaksanaan Kurikulum </a:t>
            </a:r>
            <a:r>
              <a:rPr sz="2200" spc="-15" dirty="0">
                <a:latin typeface="Carlito"/>
                <a:cs typeface="Carlito"/>
              </a:rPr>
              <a:t>Merdeka </a:t>
            </a:r>
            <a:r>
              <a:rPr sz="2200" spc="-10" dirty="0">
                <a:latin typeface="Carlito"/>
                <a:cs typeface="Carlito"/>
              </a:rPr>
              <a:t>yang  </a:t>
            </a:r>
            <a:r>
              <a:rPr sz="2200" spc="-5" dirty="0">
                <a:latin typeface="Carlito"/>
                <a:cs typeface="Carlito"/>
              </a:rPr>
              <a:t>dinamis dan fleksibel,</a:t>
            </a:r>
            <a:r>
              <a:rPr sz="2200" spc="15" dirty="0">
                <a:latin typeface="Carlito"/>
                <a:cs typeface="Carlito"/>
              </a:rPr>
              <a:t> </a:t>
            </a:r>
            <a:r>
              <a:rPr sz="2200" spc="-10" dirty="0" err="1">
                <a:latin typeface="Carlito"/>
                <a:cs typeface="Carlito"/>
              </a:rPr>
              <a:t>maka</a:t>
            </a:r>
            <a:r>
              <a:rPr sz="2200" spc="-10" dirty="0">
                <a:latin typeface="Carlito"/>
                <a:cs typeface="Carlito"/>
              </a:rPr>
              <a:t>:</a:t>
            </a:r>
            <a:endParaRPr lang="en-US" sz="2200" spc="-10" dirty="0">
              <a:latin typeface="Carlito"/>
              <a:cs typeface="Carlito"/>
            </a:endParaRPr>
          </a:p>
          <a:p>
            <a:pPr marL="355600" marR="5080" indent="-342900">
              <a:lnSpc>
                <a:spcPct val="114799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spc="-10" dirty="0" err="1">
                <a:latin typeface="Carlito"/>
                <a:cs typeface="Carlito"/>
              </a:rPr>
              <a:t>Regulasi</a:t>
            </a:r>
            <a:r>
              <a:rPr lang="en-GB" sz="2200" spc="-10" dirty="0">
                <a:latin typeface="Carlito"/>
                <a:cs typeface="Carlito"/>
              </a:rPr>
              <a:t> </a:t>
            </a:r>
            <a:r>
              <a:rPr lang="en-GB" sz="2200" dirty="0">
                <a:latin typeface="Carlito"/>
                <a:cs typeface="Carlito"/>
              </a:rPr>
              <a:t>Beban </a:t>
            </a:r>
            <a:r>
              <a:rPr lang="en-GB" sz="2200" spc="-5" dirty="0" err="1">
                <a:latin typeface="Carlito"/>
                <a:cs typeface="Carlito"/>
              </a:rPr>
              <a:t>belajar</a:t>
            </a:r>
            <a:r>
              <a:rPr lang="en-GB" sz="2200" spc="-5" dirty="0">
                <a:latin typeface="Carlito"/>
                <a:cs typeface="Carlito"/>
              </a:rPr>
              <a:t> dan </a:t>
            </a:r>
            <a:r>
              <a:rPr lang="en-GB" sz="2200" spc="-5" dirty="0" err="1">
                <a:latin typeface="Carlito"/>
                <a:cs typeface="Carlito"/>
              </a:rPr>
              <a:t>linieritas</a:t>
            </a:r>
            <a:r>
              <a:rPr lang="en-GB" sz="2200" spc="-5" dirty="0">
                <a:latin typeface="Carlito"/>
                <a:cs typeface="Carlito"/>
              </a:rPr>
              <a:t> </a:t>
            </a:r>
            <a:r>
              <a:rPr lang="en-GB" sz="2200" spc="-10" dirty="0">
                <a:latin typeface="Carlito"/>
                <a:cs typeface="Carlito"/>
              </a:rPr>
              <a:t>guru yang  </a:t>
            </a:r>
            <a:r>
              <a:rPr lang="en-GB" sz="2200" spc="-10" dirty="0" err="1">
                <a:latin typeface="Carlito"/>
                <a:cs typeface="Carlito"/>
              </a:rPr>
              <a:t>mengajar</a:t>
            </a:r>
            <a:r>
              <a:rPr lang="en-GB" sz="2200" spc="-10" dirty="0">
                <a:latin typeface="Carlito"/>
                <a:cs typeface="Carlito"/>
              </a:rPr>
              <a:t> </a:t>
            </a:r>
            <a:r>
              <a:rPr lang="en-GB" sz="2200" spc="-5" dirty="0">
                <a:latin typeface="Carlito"/>
                <a:cs typeface="Carlito"/>
              </a:rPr>
              <a:t>pada </a:t>
            </a:r>
            <a:r>
              <a:rPr lang="en-GB" sz="2200" spc="-10" dirty="0">
                <a:latin typeface="Carlito"/>
                <a:cs typeface="Carlito"/>
              </a:rPr>
              <a:t>Madrasah yang </a:t>
            </a:r>
            <a:r>
              <a:rPr lang="en-GB" sz="2200" spc="-10" dirty="0" err="1">
                <a:latin typeface="Carlito"/>
                <a:cs typeface="Carlito"/>
              </a:rPr>
              <a:t>menerapkan</a:t>
            </a:r>
            <a:r>
              <a:rPr lang="en-GB" sz="2200" spc="-10" dirty="0">
                <a:latin typeface="Carlito"/>
                <a:cs typeface="Carlito"/>
              </a:rPr>
              <a:t>  </a:t>
            </a:r>
            <a:r>
              <a:rPr lang="en-GB" sz="2200" spc="-10" dirty="0" err="1">
                <a:latin typeface="Carlito"/>
                <a:cs typeface="Carlito"/>
              </a:rPr>
              <a:t>Kurikulum</a:t>
            </a:r>
            <a:r>
              <a:rPr lang="en-GB" sz="2200" spc="-10" dirty="0">
                <a:latin typeface="Carlito"/>
                <a:cs typeface="Carlito"/>
              </a:rPr>
              <a:t> </a:t>
            </a:r>
            <a:r>
              <a:rPr lang="en-GB" sz="2200" spc="-15" dirty="0">
                <a:latin typeface="Carlito"/>
                <a:cs typeface="Carlito"/>
              </a:rPr>
              <a:t>Merdeka </a:t>
            </a:r>
            <a:r>
              <a:rPr lang="en-GB" sz="2200" spc="-10" dirty="0" err="1">
                <a:latin typeface="Carlito"/>
                <a:cs typeface="Carlito"/>
              </a:rPr>
              <a:t>diatur</a:t>
            </a:r>
            <a:r>
              <a:rPr lang="en-GB" sz="2200" spc="-10" dirty="0">
                <a:latin typeface="Carlito"/>
                <a:cs typeface="Carlito"/>
              </a:rPr>
              <a:t> </a:t>
            </a:r>
            <a:r>
              <a:rPr lang="en-GB" sz="2200" spc="-10" dirty="0" err="1">
                <a:latin typeface="Carlito"/>
                <a:cs typeface="Carlito"/>
              </a:rPr>
              <a:t>kemudian</a:t>
            </a:r>
            <a:r>
              <a:rPr lang="en-GB" sz="2200" spc="-10" dirty="0">
                <a:latin typeface="Carlito"/>
                <a:cs typeface="Carlito"/>
              </a:rPr>
              <a:t> </a:t>
            </a:r>
            <a:r>
              <a:rPr lang="en-GB" sz="2200" spc="-5" dirty="0">
                <a:latin typeface="Carlito"/>
                <a:cs typeface="Carlito"/>
              </a:rPr>
              <a:t>oleh </a:t>
            </a:r>
            <a:r>
              <a:rPr lang="en-GB" sz="2200" spc="-5" dirty="0" err="1">
                <a:latin typeface="Carlito"/>
                <a:cs typeface="Carlito"/>
              </a:rPr>
              <a:t>Direktur</a:t>
            </a:r>
            <a:r>
              <a:rPr lang="en-GB" sz="2200" spc="-5" dirty="0">
                <a:latin typeface="Carlito"/>
                <a:cs typeface="Carlito"/>
              </a:rPr>
              <a:t>  </a:t>
            </a:r>
            <a:r>
              <a:rPr lang="en-GB" sz="2200" spc="-10" dirty="0" err="1">
                <a:latin typeface="Carlito"/>
                <a:cs typeface="Carlito"/>
              </a:rPr>
              <a:t>Jenderal</a:t>
            </a:r>
            <a:r>
              <a:rPr lang="en-GB" sz="2200" spc="-10" dirty="0">
                <a:latin typeface="Carlito"/>
                <a:cs typeface="Carlito"/>
              </a:rPr>
              <a:t> Pendidikan</a:t>
            </a:r>
            <a:r>
              <a:rPr lang="en-GB" sz="2200" spc="40" dirty="0">
                <a:latin typeface="Carlito"/>
                <a:cs typeface="Carlito"/>
              </a:rPr>
              <a:t> </a:t>
            </a:r>
            <a:r>
              <a:rPr lang="en-GB" sz="2200" spc="-5" dirty="0">
                <a:latin typeface="Carlito"/>
                <a:cs typeface="Carlito"/>
              </a:rPr>
              <a:t>Islam.</a:t>
            </a:r>
          </a:p>
          <a:p>
            <a:pPr marL="355600" marR="5080" indent="-342900">
              <a:lnSpc>
                <a:spcPct val="114799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spc="-5" dirty="0" err="1">
                <a:latin typeface="Carlito"/>
                <a:cs typeface="Carlito"/>
              </a:rPr>
              <a:t>Perlu</a:t>
            </a:r>
            <a:r>
              <a:rPr lang="en-GB" sz="2200" spc="-5" dirty="0">
                <a:latin typeface="Carlito"/>
                <a:cs typeface="Carlito"/>
              </a:rPr>
              <a:t> </a:t>
            </a:r>
            <a:r>
              <a:rPr lang="en-GB" sz="2200" spc="-5" dirty="0" err="1">
                <a:latin typeface="Carlito"/>
                <a:cs typeface="Carlito"/>
              </a:rPr>
              <a:t>ada</a:t>
            </a:r>
            <a:r>
              <a:rPr lang="en-GB" sz="2200" spc="-5" dirty="0">
                <a:latin typeface="Carlito"/>
                <a:cs typeface="Carlito"/>
              </a:rPr>
              <a:t> </a:t>
            </a:r>
            <a:r>
              <a:rPr lang="en-GB" sz="2200" spc="-5" dirty="0" err="1">
                <a:latin typeface="Carlito"/>
                <a:cs typeface="Carlito"/>
              </a:rPr>
              <a:t>penyesuaian</a:t>
            </a:r>
            <a:r>
              <a:rPr lang="en-GB" sz="2200" spc="-5" dirty="0">
                <a:latin typeface="Carlito"/>
                <a:cs typeface="Carlito"/>
              </a:rPr>
              <a:t> </a:t>
            </a:r>
            <a:r>
              <a:rPr lang="en-GB" sz="2200" spc="-5" dirty="0" err="1">
                <a:latin typeface="Carlito"/>
                <a:cs typeface="Carlito"/>
              </a:rPr>
              <a:t>dengan</a:t>
            </a:r>
            <a:r>
              <a:rPr lang="en-GB" sz="2200" spc="-5" dirty="0">
                <a:latin typeface="Carlito"/>
                <a:cs typeface="Carlito"/>
              </a:rPr>
              <a:t> </a:t>
            </a:r>
            <a:r>
              <a:rPr lang="en-GB" sz="2200" b="1" spc="-5" dirty="0" err="1">
                <a:latin typeface="Carlito"/>
                <a:cs typeface="Carlito"/>
              </a:rPr>
              <a:t>Emis</a:t>
            </a:r>
            <a:r>
              <a:rPr lang="en-GB" sz="2200" spc="-5" dirty="0">
                <a:latin typeface="Carlito"/>
                <a:cs typeface="Carlito"/>
              </a:rPr>
              <a:t> dan </a:t>
            </a:r>
            <a:r>
              <a:rPr lang="en-GB" sz="2200" b="1" spc="-5" dirty="0" err="1">
                <a:latin typeface="Carlito"/>
                <a:cs typeface="Carlito"/>
              </a:rPr>
              <a:t>Simpatika</a:t>
            </a:r>
            <a:endParaRPr lang="en-GB" sz="2200" b="1" dirty="0">
              <a:latin typeface="Carlito"/>
              <a:cs typeface="Carlito"/>
            </a:endParaRPr>
          </a:p>
          <a:p>
            <a:pPr marL="12700" marR="5080">
              <a:lnSpc>
                <a:spcPct val="114799"/>
              </a:lnSpc>
              <a:spcBef>
                <a:spcPts val="600"/>
              </a:spcBef>
              <a:spcAft>
                <a:spcPts val="600"/>
              </a:spcAft>
            </a:pPr>
            <a:endParaRPr sz="2200" dirty="0">
              <a:latin typeface="Carlito"/>
              <a:cs typeface="Carlit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3B2697-B8B0-A995-00AA-C259BCC935D9}"/>
              </a:ext>
            </a:extLst>
          </p:cNvPr>
          <p:cNvSpPr txBox="1"/>
          <p:nvPr/>
        </p:nvSpPr>
        <p:spPr>
          <a:xfrm>
            <a:off x="547843" y="914400"/>
            <a:ext cx="4577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KEBIJAKAN TERKAIT PENGELOLAAN TUGAS GURU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3519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10006" y="6128067"/>
          <a:ext cx="1806574" cy="183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3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2C1E8"/>
                      </a:solidFill>
                      <a:prstDash val="solid"/>
                    </a:lnL>
                    <a:lnR w="9525">
                      <a:solidFill>
                        <a:srgbClr val="92C1E8"/>
                      </a:solidFill>
                      <a:prstDash val="solid"/>
                    </a:lnR>
                    <a:lnT w="9525">
                      <a:solidFill>
                        <a:srgbClr val="92C1E8"/>
                      </a:solidFill>
                      <a:prstDash val="solid"/>
                    </a:lnT>
                    <a:lnB w="9525">
                      <a:solidFill>
                        <a:srgbClr val="92C1E8"/>
                      </a:solidFill>
                      <a:prstDash val="solid"/>
                    </a:lnB>
                    <a:solidFill>
                      <a:srgbClr val="284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35"/>
              </a:lnSpc>
            </a:pP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6093524" y="381000"/>
            <a:ext cx="5850508" cy="63216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marR="508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spc="-10" dirty="0" err="1">
                <a:latin typeface="Carlito"/>
                <a:cs typeface="Carlito"/>
              </a:rPr>
              <a:t>Mengikuti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sosialisasi</a:t>
            </a:r>
            <a:r>
              <a:rPr lang="en-US" sz="2000" spc="-10" dirty="0">
                <a:latin typeface="Carlito"/>
                <a:cs typeface="Carlito"/>
              </a:rPr>
              <a:t> KMA 347 </a:t>
            </a:r>
            <a:r>
              <a:rPr lang="en-US" sz="2000" spc="-10" dirty="0" err="1">
                <a:latin typeface="Carlito"/>
                <a:cs typeface="Carlito"/>
              </a:rPr>
              <a:t>Tahun</a:t>
            </a:r>
            <a:r>
              <a:rPr lang="en-US" sz="2000" spc="-10" dirty="0">
                <a:latin typeface="Carlito"/>
                <a:cs typeface="Carlito"/>
              </a:rPr>
              <a:t> 2022</a:t>
            </a:r>
          </a:p>
          <a:p>
            <a:pPr marL="298450" marR="508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spc="-10" dirty="0" err="1">
                <a:latin typeface="Carlito"/>
                <a:cs typeface="Carlito"/>
              </a:rPr>
              <a:t>Mengikuti</a:t>
            </a:r>
            <a:r>
              <a:rPr lang="en-US" sz="2000" spc="-10" dirty="0">
                <a:latin typeface="Carlito"/>
                <a:cs typeface="Carlito"/>
              </a:rPr>
              <a:t>/</a:t>
            </a:r>
            <a:r>
              <a:rPr lang="en-US" sz="2000" spc="-10" dirty="0" err="1">
                <a:latin typeface="Carlito"/>
                <a:cs typeface="Carlito"/>
              </a:rPr>
              <a:t>melakukan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bimtek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persiapan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implementasi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kurikulum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merdeka</a:t>
            </a:r>
            <a:r>
              <a:rPr lang="en-US" sz="2000" spc="-10" dirty="0">
                <a:latin typeface="Carlito"/>
                <a:cs typeface="Carlito"/>
              </a:rPr>
              <a:t> </a:t>
            </a:r>
          </a:p>
          <a:p>
            <a:pPr marL="298450" marR="508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spc="-10" dirty="0" err="1">
                <a:latin typeface="Carlito"/>
                <a:cs typeface="Carlito"/>
              </a:rPr>
              <a:t>Membuat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tim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persiapan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implementasi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kurikulum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merdeka</a:t>
            </a:r>
            <a:r>
              <a:rPr lang="en-US" sz="2000" spc="-10" dirty="0">
                <a:latin typeface="Carlito"/>
                <a:cs typeface="Carlito"/>
              </a:rPr>
              <a:t>.</a:t>
            </a:r>
          </a:p>
          <a:p>
            <a:pPr marL="298450" marR="508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spc="-10" dirty="0">
                <a:latin typeface="Carlito"/>
                <a:cs typeface="Carlito"/>
              </a:rPr>
              <a:t>Menyusun </a:t>
            </a:r>
            <a:r>
              <a:rPr lang="en-US" sz="2000" spc="-10" dirty="0" err="1">
                <a:latin typeface="Carlito"/>
                <a:cs typeface="Carlito"/>
              </a:rPr>
              <a:t>kurikulum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operasional</a:t>
            </a:r>
            <a:r>
              <a:rPr lang="en-US" sz="2000" spc="-10" dirty="0">
                <a:latin typeface="Carlito"/>
                <a:cs typeface="Carlito"/>
              </a:rPr>
              <a:t> madrasah (</a:t>
            </a:r>
            <a:r>
              <a:rPr lang="en-US" sz="2000" spc="-10" dirty="0" err="1">
                <a:latin typeface="Carlito"/>
                <a:cs typeface="Carlito"/>
              </a:rPr>
              <a:t>buku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dokumen</a:t>
            </a:r>
            <a:r>
              <a:rPr lang="en-US" sz="2000" spc="-10" dirty="0">
                <a:latin typeface="Carlito"/>
                <a:cs typeface="Carlito"/>
              </a:rPr>
              <a:t> 1) </a:t>
            </a:r>
            <a:r>
              <a:rPr lang="en-US" sz="2000" spc="-10" dirty="0" err="1">
                <a:latin typeface="Carlito"/>
                <a:cs typeface="Carlito"/>
              </a:rPr>
              <a:t>dengan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melakukan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kreasi</a:t>
            </a:r>
            <a:r>
              <a:rPr lang="en-US" sz="2000" spc="-10" dirty="0">
                <a:latin typeface="Carlito"/>
                <a:cs typeface="Carlito"/>
              </a:rPr>
              <a:t> dan </a:t>
            </a:r>
            <a:r>
              <a:rPr lang="en-US" sz="2000" spc="-10" dirty="0" err="1">
                <a:latin typeface="Carlito"/>
                <a:cs typeface="Carlito"/>
              </a:rPr>
              <a:t>inovasi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sesuai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visi</a:t>
            </a:r>
            <a:r>
              <a:rPr lang="en-US" sz="2000" spc="-10" dirty="0">
                <a:latin typeface="Carlito"/>
                <a:cs typeface="Carlito"/>
              </a:rPr>
              <a:t>, </a:t>
            </a:r>
            <a:r>
              <a:rPr lang="en-US" sz="2000" spc="-10" dirty="0" err="1">
                <a:latin typeface="Carlito"/>
                <a:cs typeface="Carlito"/>
              </a:rPr>
              <a:t>misi</a:t>
            </a:r>
            <a:r>
              <a:rPr lang="en-US" sz="2000" spc="-10" dirty="0">
                <a:latin typeface="Carlito"/>
                <a:cs typeface="Carlito"/>
              </a:rPr>
              <a:t>, </a:t>
            </a:r>
            <a:r>
              <a:rPr lang="en-US" sz="2000" spc="-10" dirty="0" err="1">
                <a:latin typeface="Carlito"/>
                <a:cs typeface="Carlito"/>
              </a:rPr>
              <a:t>tujuan</a:t>
            </a:r>
            <a:r>
              <a:rPr lang="en-US" sz="2000" spc="-10" dirty="0">
                <a:latin typeface="Carlito"/>
                <a:cs typeface="Carlito"/>
              </a:rPr>
              <a:t> dan </a:t>
            </a:r>
            <a:r>
              <a:rPr lang="en-US" sz="2000" spc="-10" dirty="0" err="1">
                <a:latin typeface="Carlito"/>
                <a:cs typeface="Carlito"/>
              </a:rPr>
              <a:t>kekhasan</a:t>
            </a:r>
            <a:r>
              <a:rPr lang="en-US" sz="2000" spc="-10" dirty="0">
                <a:latin typeface="Carlito"/>
                <a:cs typeface="Carlito"/>
              </a:rPr>
              <a:t> madrasah.</a:t>
            </a:r>
          </a:p>
          <a:p>
            <a:pPr marL="298450" marR="508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spc="-10" dirty="0">
                <a:latin typeface="Carlito"/>
                <a:cs typeface="Carlito"/>
              </a:rPr>
              <a:t>Guru </a:t>
            </a:r>
            <a:r>
              <a:rPr lang="en-US" sz="2000" spc="-10" dirty="0" err="1">
                <a:latin typeface="Carlito"/>
                <a:cs typeface="Carlito"/>
              </a:rPr>
              <a:t>menyiapkan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perangkat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pembelajaran</a:t>
            </a:r>
            <a:r>
              <a:rPr lang="en-US" sz="2000" spc="-10" dirty="0">
                <a:latin typeface="Carlito"/>
                <a:cs typeface="Carlito"/>
              </a:rPr>
              <a:t> (RPP, </a:t>
            </a:r>
            <a:r>
              <a:rPr lang="en-US" sz="2000" spc="-10" dirty="0" err="1">
                <a:latin typeface="Carlito"/>
                <a:cs typeface="Carlito"/>
              </a:rPr>
              <a:t>modul</a:t>
            </a:r>
            <a:r>
              <a:rPr lang="en-US" sz="2000" spc="-10" dirty="0">
                <a:latin typeface="Carlito"/>
                <a:cs typeface="Carlito"/>
              </a:rPr>
              <a:t>, </a:t>
            </a:r>
            <a:r>
              <a:rPr lang="en-US" sz="2000" spc="-10" dirty="0" err="1">
                <a:latin typeface="Carlito"/>
                <a:cs typeface="Carlito"/>
              </a:rPr>
              <a:t>dll</a:t>
            </a:r>
            <a:r>
              <a:rPr lang="en-US" sz="2000" spc="-10" dirty="0">
                <a:latin typeface="Carlito"/>
                <a:cs typeface="Carlito"/>
              </a:rPr>
              <a:t>) </a:t>
            </a:r>
            <a:r>
              <a:rPr lang="en-US" sz="2000" spc="-10" dirty="0" err="1">
                <a:latin typeface="Carlito"/>
                <a:cs typeface="Carlito"/>
              </a:rPr>
              <a:t>sesuai</a:t>
            </a:r>
            <a:r>
              <a:rPr lang="en-US" sz="2000" spc="-10" dirty="0">
                <a:latin typeface="Carlito"/>
                <a:cs typeface="Carlito"/>
              </a:rPr>
              <a:t> spirit </a:t>
            </a:r>
            <a:r>
              <a:rPr lang="en-US" sz="2000" spc="-10" dirty="0" err="1">
                <a:latin typeface="Carlito"/>
                <a:cs typeface="Carlito"/>
              </a:rPr>
              <a:t>kurikulum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merdeka</a:t>
            </a:r>
            <a:r>
              <a:rPr lang="en-US" sz="2000" spc="-10" dirty="0">
                <a:latin typeface="Carlito"/>
                <a:cs typeface="Carlito"/>
              </a:rPr>
              <a:t> (</a:t>
            </a:r>
            <a:r>
              <a:rPr lang="en-US" sz="2000" spc="-10" dirty="0" err="1">
                <a:latin typeface="Carlito"/>
                <a:cs typeface="Carlito"/>
              </a:rPr>
              <a:t>mandiri</a:t>
            </a:r>
            <a:r>
              <a:rPr lang="en-US" sz="2000" spc="-10" dirty="0">
                <a:latin typeface="Carlito"/>
                <a:cs typeface="Carlito"/>
              </a:rPr>
              <a:t>, </a:t>
            </a:r>
            <a:r>
              <a:rPr lang="en-US" sz="2000" spc="-10" dirty="0" err="1">
                <a:latin typeface="Carlito"/>
                <a:cs typeface="Carlito"/>
              </a:rPr>
              <a:t>kolaboratif</a:t>
            </a:r>
            <a:r>
              <a:rPr lang="en-US" sz="2000" spc="-10" dirty="0">
                <a:latin typeface="Carlito"/>
                <a:cs typeface="Carlito"/>
              </a:rPr>
              <a:t>, </a:t>
            </a:r>
            <a:r>
              <a:rPr lang="en-US" sz="2000" spc="-10" dirty="0" err="1">
                <a:latin typeface="Carlito"/>
                <a:cs typeface="Carlito"/>
              </a:rPr>
              <a:t>fleksibel</a:t>
            </a:r>
            <a:r>
              <a:rPr lang="en-US" sz="2000" spc="-10" dirty="0">
                <a:latin typeface="Carlito"/>
                <a:cs typeface="Carlito"/>
              </a:rPr>
              <a:t>)</a:t>
            </a:r>
          </a:p>
          <a:p>
            <a:pPr marL="298450" marR="508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spc="-10" dirty="0">
                <a:latin typeface="Carlito"/>
                <a:cs typeface="Carlito"/>
              </a:rPr>
              <a:t>Madrasah </a:t>
            </a:r>
            <a:r>
              <a:rPr lang="en-US" sz="2000" spc="-10" dirty="0" err="1">
                <a:latin typeface="Carlito"/>
                <a:cs typeface="Carlito"/>
              </a:rPr>
              <a:t>melakukan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sosialisasi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kepada</a:t>
            </a:r>
            <a:r>
              <a:rPr lang="en-US" sz="2000" spc="-10" dirty="0">
                <a:latin typeface="Carlito"/>
                <a:cs typeface="Carlito"/>
              </a:rPr>
              <a:t> stakeholder/</a:t>
            </a:r>
            <a:r>
              <a:rPr lang="en-US" sz="2000" spc="-10" dirty="0" err="1">
                <a:latin typeface="Carlito"/>
                <a:cs typeface="Carlito"/>
              </a:rPr>
              <a:t>warga</a:t>
            </a:r>
            <a:r>
              <a:rPr lang="en-US" sz="2000" spc="-10" dirty="0">
                <a:latin typeface="Carlito"/>
                <a:cs typeface="Carlito"/>
              </a:rPr>
              <a:t> madrasah</a:t>
            </a:r>
          </a:p>
          <a:p>
            <a:pPr marL="298450" marR="508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spc="-10" dirty="0" err="1">
                <a:latin typeface="Carlito"/>
                <a:cs typeface="Carlito"/>
              </a:rPr>
              <a:t>Untuk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menambah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wawasan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dapat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melakukan</a:t>
            </a:r>
            <a:r>
              <a:rPr lang="en-US" sz="2000" spc="-10" dirty="0">
                <a:latin typeface="Carlito"/>
                <a:cs typeface="Carlito"/>
              </a:rPr>
              <a:t> sharing </a:t>
            </a:r>
            <a:r>
              <a:rPr lang="en-US" sz="2000" spc="-10" dirty="0" err="1">
                <a:latin typeface="Carlito"/>
                <a:cs typeface="Carlito"/>
              </a:rPr>
              <a:t>dengan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sekolah</a:t>
            </a:r>
            <a:r>
              <a:rPr lang="en-US" sz="2000" spc="-10" dirty="0">
                <a:latin typeface="Carlito"/>
                <a:cs typeface="Carlito"/>
              </a:rPr>
              <a:t> lain yang </a:t>
            </a:r>
            <a:r>
              <a:rPr lang="en-US" sz="2000" spc="-10" dirty="0" err="1">
                <a:latin typeface="Carlito"/>
                <a:cs typeface="Carlito"/>
              </a:rPr>
              <a:t>telah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lebih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dulu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melaksanakan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kurikulum</a:t>
            </a:r>
            <a:r>
              <a:rPr lang="en-US" sz="2000" spc="-10" dirty="0">
                <a:latin typeface="Carlito"/>
                <a:cs typeface="Carlito"/>
              </a:rPr>
              <a:t> </a:t>
            </a:r>
            <a:r>
              <a:rPr lang="en-US" sz="2000" spc="-10" dirty="0" err="1">
                <a:latin typeface="Carlito"/>
                <a:cs typeface="Carlito"/>
              </a:rPr>
              <a:t>merdeka</a:t>
            </a:r>
            <a:r>
              <a:rPr lang="en-US" sz="2000" spc="-10" dirty="0">
                <a:latin typeface="Carlito"/>
                <a:cs typeface="Carlito"/>
              </a:rPr>
              <a:t>.</a:t>
            </a:r>
          </a:p>
          <a:p>
            <a:pPr marL="298450" marR="508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spc="-10" dirty="0" err="1">
                <a:latin typeface="Carlito"/>
                <a:cs typeface="Carlito"/>
              </a:rPr>
              <a:t>dll</a:t>
            </a:r>
            <a:endParaRPr lang="en-US" sz="2000" spc="-10" dirty="0">
              <a:latin typeface="Carlito"/>
              <a:cs typeface="Carlito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38E5291-84BF-8596-5EA4-A665DBF03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14400"/>
            <a:ext cx="4234180" cy="1477328"/>
          </a:xfrm>
        </p:spPr>
        <p:txBody>
          <a:bodyPr/>
          <a:lstStyle/>
          <a:p>
            <a:r>
              <a:rPr lang="en-US" sz="2400" dirty="0" err="1">
                <a:solidFill>
                  <a:schemeClr val="bg1"/>
                </a:solidFill>
              </a:rPr>
              <a:t>Apayang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harus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dilakukan</a:t>
            </a:r>
            <a:r>
              <a:rPr lang="en-US" sz="2400" dirty="0">
                <a:solidFill>
                  <a:schemeClr val="bg1"/>
                </a:solidFill>
              </a:rPr>
              <a:t> Madrasah </a:t>
            </a:r>
            <a:r>
              <a:rPr lang="en-US" sz="2400" dirty="0" err="1">
                <a:solidFill>
                  <a:schemeClr val="bg1"/>
                </a:solidFill>
              </a:rPr>
              <a:t>dalam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rgbClr val="FFC000"/>
                </a:solidFill>
              </a:rPr>
              <a:t>persiapan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  <a:r>
              <a:rPr lang="en-US" sz="2400" dirty="0" err="1">
                <a:solidFill>
                  <a:srgbClr val="FFC000"/>
                </a:solidFill>
              </a:rPr>
              <a:t>implementasi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  <a:r>
              <a:rPr lang="en-US" sz="2400" dirty="0" err="1">
                <a:solidFill>
                  <a:srgbClr val="FFC000"/>
                </a:solidFill>
              </a:rPr>
              <a:t>kurikulum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  <a:r>
              <a:rPr lang="en-US" sz="2400" dirty="0" err="1">
                <a:solidFill>
                  <a:srgbClr val="FFC000"/>
                </a:solidFill>
              </a:rPr>
              <a:t>merdeka</a:t>
            </a:r>
            <a:r>
              <a:rPr lang="en-US" sz="2400" dirty="0">
                <a:solidFill>
                  <a:srgbClr val="FFC000"/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41043047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159" y="254000"/>
            <a:ext cx="11430000" cy="62382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074018" y="6465252"/>
            <a:ext cx="2286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33</a:t>
            </a:fld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865</TotalTime>
  <Words>3619</Words>
  <Application>Microsoft Macintosh PowerPoint</Application>
  <PresentationFormat>Widescreen</PresentationFormat>
  <Paragraphs>580</Paragraphs>
  <Slides>33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Calibry</vt:lpstr>
      <vt:lpstr>Carlito</vt:lpstr>
      <vt:lpstr>Arial</vt:lpstr>
      <vt:lpstr>Bookman Old Style</vt:lpstr>
      <vt:lpstr>Calibri</vt:lpstr>
      <vt:lpstr>Calibri Light</vt:lpstr>
      <vt:lpstr>FUTURA MEDIUM</vt:lpstr>
      <vt:lpstr>Roboto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PROGRAM Madrasah Educational Quality Reform (MEQR)</vt:lpstr>
      <vt:lpstr>PowerPoint Presentation</vt:lpstr>
      <vt:lpstr>PowerPoint Presentation</vt:lpstr>
      <vt:lpstr>PowerPoint Presentation</vt:lpstr>
      <vt:lpstr>Pertimbangan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Jenjang MA kelas X </vt:lpstr>
      <vt:lpstr>MA kelas XI dan kelas XII.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PROFIL PELAJAR PANCASILA</vt:lpstr>
      <vt:lpstr>PowerPoint Presentation</vt:lpstr>
      <vt:lpstr>PowerPoint Presentation</vt:lpstr>
      <vt:lpstr>Apayang harus dilakukan Madrasah dalam persiapan implementasi kurikulum merdeka 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Rythia Afkar</dc:creator>
  <cp:lastModifiedBy>Microsoft Office User</cp:lastModifiedBy>
  <cp:revision>106</cp:revision>
  <dcterms:created xsi:type="dcterms:W3CDTF">2022-05-11T06:19:29Z</dcterms:created>
  <dcterms:modified xsi:type="dcterms:W3CDTF">2022-06-06T01:48:12Z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2022-04-25T00:00:00Z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2022-05-11T00:00:00Z</vt:filetime>
  </property>
</Properties>
</file>